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6" r:id="rId2"/>
    <p:sldId id="257" r:id="rId3"/>
    <p:sldId id="283" r:id="rId4"/>
    <p:sldId id="278" r:id="rId5"/>
    <p:sldId id="258" r:id="rId6"/>
    <p:sldId id="275" r:id="rId7"/>
    <p:sldId id="263" r:id="rId8"/>
    <p:sldId id="271" r:id="rId9"/>
    <p:sldId id="301" r:id="rId10"/>
    <p:sldId id="302" r:id="rId11"/>
    <p:sldId id="277" r:id="rId12"/>
    <p:sldId id="281" r:id="rId13"/>
    <p:sldId id="291" r:id="rId14"/>
    <p:sldId id="284" r:id="rId15"/>
    <p:sldId id="286" r:id="rId16"/>
    <p:sldId id="287" r:id="rId17"/>
    <p:sldId id="300" r:id="rId18"/>
    <p:sldId id="290" r:id="rId19"/>
    <p:sldId id="289" r:id="rId20"/>
    <p:sldId id="292" r:id="rId21"/>
    <p:sldId id="294" r:id="rId22"/>
    <p:sldId id="293" r:id="rId23"/>
    <p:sldId id="295" r:id="rId24"/>
    <p:sldId id="297" r:id="rId25"/>
    <p:sldId id="261" r:id="rId26"/>
  </p:sldIdLst>
  <p:sldSz cx="12192000" cy="6858000"/>
  <p:notesSz cx="6761163" cy="98567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324D41-3437-4514-80A5-97A98E37DD7E}">
          <p14:sldIdLst>
            <p14:sldId id="276"/>
            <p14:sldId id="257"/>
            <p14:sldId id="283"/>
            <p14:sldId id="278"/>
          </p14:sldIdLst>
        </p14:section>
        <p14:section name="Untitled Section" id="{D5600796-5C74-4E83-ACD9-78359B4F1B6B}">
          <p14:sldIdLst>
            <p14:sldId id="258"/>
            <p14:sldId id="275"/>
            <p14:sldId id="263"/>
            <p14:sldId id="271"/>
            <p14:sldId id="301"/>
            <p14:sldId id="302"/>
            <p14:sldId id="277"/>
            <p14:sldId id="281"/>
            <p14:sldId id="291"/>
            <p14:sldId id="284"/>
            <p14:sldId id="286"/>
            <p14:sldId id="287"/>
            <p14:sldId id="300"/>
            <p14:sldId id="290"/>
            <p14:sldId id="289"/>
            <p14:sldId id="292"/>
            <p14:sldId id="294"/>
            <p14:sldId id="293"/>
            <p14:sldId id="295"/>
            <p14:sldId id="297"/>
            <p14:sldId id="261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9946" autoAdjust="0"/>
  </p:normalViewPr>
  <p:slideViewPr>
    <p:cSldViewPr snapToGrid="0">
      <p:cViewPr varScale="1">
        <p:scale>
          <a:sx n="66" d="100"/>
          <a:sy n="66" d="100"/>
        </p:scale>
        <p:origin x="-90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BCF9D2-6777-439D-AC39-633182F0BE38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BC2C1C85-A57A-4E3B-86A2-E1B18A662D51}">
      <dgm:prSet phldrT="[Text]"/>
      <dgm:spPr/>
      <dgm:t>
        <a:bodyPr/>
        <a:lstStyle/>
        <a:p>
          <a:r>
            <a:rPr lang="en-IN" b="1" dirty="0" smtClean="0">
              <a:latin typeface="Cambria" panose="02040503050406030204" pitchFamily="18" charset="0"/>
            </a:rPr>
            <a:t>DPR Feasibility Study</a:t>
          </a:r>
          <a:endParaRPr lang="en-IN" dirty="0"/>
        </a:p>
      </dgm:t>
    </dgm:pt>
    <dgm:pt modelId="{B0B6D75B-41B7-4C45-8186-AD844F92D33A}" type="parTrans" cxnId="{CDF7F9F5-051D-4948-8CE0-F7F25E793532}">
      <dgm:prSet/>
      <dgm:spPr/>
      <dgm:t>
        <a:bodyPr/>
        <a:lstStyle/>
        <a:p>
          <a:endParaRPr lang="en-IN"/>
        </a:p>
      </dgm:t>
    </dgm:pt>
    <dgm:pt modelId="{7F9AF2E1-EC77-48F9-AE51-4CC180F04C0C}" type="sibTrans" cxnId="{CDF7F9F5-051D-4948-8CE0-F7F25E793532}">
      <dgm:prSet/>
      <dgm:spPr/>
      <dgm:t>
        <a:bodyPr/>
        <a:lstStyle/>
        <a:p>
          <a:endParaRPr lang="en-IN"/>
        </a:p>
      </dgm:t>
    </dgm:pt>
    <dgm:pt modelId="{389A11F1-0F96-4CE2-9340-B18FF728F9B4}">
      <dgm:prSet phldrT="[Text]"/>
      <dgm:spPr>
        <a:solidFill>
          <a:schemeClr val="bg1"/>
        </a:solidFill>
        <a:ln w="3175"/>
      </dgm:spPr>
      <dgm:t>
        <a:bodyPr/>
        <a:lstStyle/>
        <a:p>
          <a:r>
            <a:rPr lang="en-IN" b="1" dirty="0" smtClean="0">
              <a:solidFill>
                <a:schemeClr val="tx1"/>
              </a:solidFill>
              <a:latin typeface="Cambria" panose="02040503050406030204" pitchFamily="18" charset="0"/>
            </a:rPr>
            <a:t>Operation Management</a:t>
          </a:r>
          <a:endParaRPr lang="en-IN" b="1" dirty="0">
            <a:solidFill>
              <a:schemeClr val="tx1"/>
            </a:solidFill>
            <a:latin typeface="Cambria" panose="02040503050406030204" pitchFamily="18" charset="0"/>
          </a:endParaRPr>
        </a:p>
      </dgm:t>
    </dgm:pt>
    <dgm:pt modelId="{A5A1C9BC-AE47-4F6F-ABC7-BFA9B624D116}" type="parTrans" cxnId="{09BA235D-4539-408F-B777-81F86E47679E}">
      <dgm:prSet/>
      <dgm:spPr/>
      <dgm:t>
        <a:bodyPr/>
        <a:lstStyle/>
        <a:p>
          <a:endParaRPr lang="en-IN"/>
        </a:p>
      </dgm:t>
    </dgm:pt>
    <dgm:pt modelId="{433B9428-67CE-4984-B034-5C7EA39B8AC7}" type="sibTrans" cxnId="{09BA235D-4539-408F-B777-81F86E47679E}">
      <dgm:prSet/>
      <dgm:spPr/>
      <dgm:t>
        <a:bodyPr/>
        <a:lstStyle/>
        <a:p>
          <a:endParaRPr lang="en-IN"/>
        </a:p>
      </dgm:t>
    </dgm:pt>
    <dgm:pt modelId="{BDF26120-4860-49C1-8337-50AD65ED35A0}">
      <dgm:prSet phldrT="[Text]"/>
      <dgm:spPr>
        <a:solidFill>
          <a:schemeClr val="bg1"/>
        </a:solidFill>
      </dgm:spPr>
      <dgm:t>
        <a:bodyPr/>
        <a:lstStyle/>
        <a:p>
          <a:r>
            <a:rPr lang="en-IN" b="1" dirty="0" smtClean="0">
              <a:solidFill>
                <a:schemeClr val="tx1"/>
              </a:solidFill>
              <a:latin typeface="Cambria" panose="02040503050406030204" pitchFamily="18" charset="0"/>
            </a:rPr>
            <a:t>Infrastructure Creation</a:t>
          </a:r>
          <a:endParaRPr lang="en-IN" b="1" dirty="0">
            <a:solidFill>
              <a:schemeClr val="tx1"/>
            </a:solidFill>
            <a:latin typeface="Cambria" panose="02040503050406030204" pitchFamily="18" charset="0"/>
          </a:endParaRPr>
        </a:p>
      </dgm:t>
    </dgm:pt>
    <dgm:pt modelId="{1D165892-2D1B-46A2-9F5B-441F64562D4D}" type="parTrans" cxnId="{AFC45E97-9CEF-4590-81F8-DB6A44D62FF1}">
      <dgm:prSet/>
      <dgm:spPr/>
      <dgm:t>
        <a:bodyPr/>
        <a:lstStyle/>
        <a:p>
          <a:endParaRPr lang="en-IN"/>
        </a:p>
      </dgm:t>
    </dgm:pt>
    <dgm:pt modelId="{AD3AC060-F1C2-48FB-A054-3DD9EE45375A}" type="sibTrans" cxnId="{AFC45E97-9CEF-4590-81F8-DB6A44D62FF1}">
      <dgm:prSet/>
      <dgm:spPr/>
      <dgm:t>
        <a:bodyPr/>
        <a:lstStyle/>
        <a:p>
          <a:endParaRPr lang="en-IN"/>
        </a:p>
      </dgm:t>
    </dgm:pt>
    <dgm:pt modelId="{E3C8D453-E4EC-4DC2-BA89-0A6263423CC4}">
      <dgm:prSet phldrT="[Text]"/>
      <dgm:spPr>
        <a:solidFill>
          <a:schemeClr val="bg1"/>
        </a:solidFill>
      </dgm:spPr>
      <dgm:t>
        <a:bodyPr/>
        <a:lstStyle/>
        <a:p>
          <a:r>
            <a:rPr lang="en-IN" b="1" dirty="0" smtClean="0">
              <a:solidFill>
                <a:schemeClr val="tx1"/>
              </a:solidFill>
              <a:latin typeface="Cambria" panose="02040503050406030204" pitchFamily="18" charset="0"/>
            </a:rPr>
            <a:t>On Boarding of Rolling Stocks</a:t>
          </a:r>
          <a:endParaRPr lang="en-IN" b="1" dirty="0">
            <a:solidFill>
              <a:schemeClr val="tx1"/>
            </a:solidFill>
            <a:latin typeface="Cambria" panose="02040503050406030204" pitchFamily="18" charset="0"/>
          </a:endParaRPr>
        </a:p>
      </dgm:t>
    </dgm:pt>
    <dgm:pt modelId="{A52D29F7-F6CE-4A84-9279-ABCC9F0E2408}" type="parTrans" cxnId="{314D853B-F317-4757-831F-303A1266B3DE}">
      <dgm:prSet/>
      <dgm:spPr/>
      <dgm:t>
        <a:bodyPr/>
        <a:lstStyle/>
        <a:p>
          <a:endParaRPr lang="en-IN"/>
        </a:p>
      </dgm:t>
    </dgm:pt>
    <dgm:pt modelId="{B064072E-F15E-4628-A5C8-17B39E65101E}" type="sibTrans" cxnId="{314D853B-F317-4757-831F-303A1266B3DE}">
      <dgm:prSet/>
      <dgm:spPr/>
      <dgm:t>
        <a:bodyPr/>
        <a:lstStyle/>
        <a:p>
          <a:endParaRPr lang="en-IN"/>
        </a:p>
      </dgm:t>
    </dgm:pt>
    <dgm:pt modelId="{EB53838D-F213-4E36-81DC-F2C7F0634B12}" type="pres">
      <dgm:prSet presAssocID="{DABCF9D2-6777-439D-AC39-633182F0BE38}" presName="CompostProcess" presStyleCnt="0">
        <dgm:presLayoutVars>
          <dgm:dir/>
          <dgm:resizeHandles val="exact"/>
        </dgm:presLayoutVars>
      </dgm:prSet>
      <dgm:spPr/>
    </dgm:pt>
    <dgm:pt modelId="{22A95802-0B3C-4823-9BBB-3ADA3EDD74EB}" type="pres">
      <dgm:prSet presAssocID="{DABCF9D2-6777-439D-AC39-633182F0BE38}" presName="arrow" presStyleLbl="bgShp" presStyleIdx="0" presStyleCnt="1"/>
      <dgm:spPr/>
    </dgm:pt>
    <dgm:pt modelId="{DC9C2F00-24C6-48DE-A008-4EEE28FA4468}" type="pres">
      <dgm:prSet presAssocID="{DABCF9D2-6777-439D-AC39-633182F0BE38}" presName="linearProcess" presStyleCnt="0"/>
      <dgm:spPr/>
    </dgm:pt>
    <dgm:pt modelId="{90006AED-B831-49AC-8956-6AB170263C86}" type="pres">
      <dgm:prSet presAssocID="{BC2C1C85-A57A-4E3B-86A2-E1B18A662D5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64C1D95-C864-49D0-9127-A8664AF9C520}" type="pres">
      <dgm:prSet presAssocID="{7F9AF2E1-EC77-48F9-AE51-4CC180F04C0C}" presName="sibTrans" presStyleCnt="0"/>
      <dgm:spPr/>
    </dgm:pt>
    <dgm:pt modelId="{8D5E80FD-D652-4A4A-9335-6E55F0A10902}" type="pres">
      <dgm:prSet presAssocID="{BDF26120-4860-49C1-8337-50AD65ED35A0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942D92E-217D-43D4-890F-99FBEB2144E0}" type="pres">
      <dgm:prSet presAssocID="{AD3AC060-F1C2-48FB-A054-3DD9EE45375A}" presName="sibTrans" presStyleCnt="0"/>
      <dgm:spPr/>
    </dgm:pt>
    <dgm:pt modelId="{EE65A63D-A968-4AB0-BB9E-C27C566C77CC}" type="pres">
      <dgm:prSet presAssocID="{E3C8D453-E4EC-4DC2-BA89-0A6263423CC4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7E913E1-180A-48A2-A59A-AEA13FF9F3E8}" type="pres">
      <dgm:prSet presAssocID="{B064072E-F15E-4628-A5C8-17B39E65101E}" presName="sibTrans" presStyleCnt="0"/>
      <dgm:spPr/>
    </dgm:pt>
    <dgm:pt modelId="{F2B588FA-995D-4D00-8CA2-7820047782DD}" type="pres">
      <dgm:prSet presAssocID="{389A11F1-0F96-4CE2-9340-B18FF728F9B4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9BA235D-4539-408F-B777-81F86E47679E}" srcId="{DABCF9D2-6777-439D-AC39-633182F0BE38}" destId="{389A11F1-0F96-4CE2-9340-B18FF728F9B4}" srcOrd="3" destOrd="0" parTransId="{A5A1C9BC-AE47-4F6F-ABC7-BFA9B624D116}" sibTransId="{433B9428-67CE-4984-B034-5C7EA39B8AC7}"/>
    <dgm:cxn modelId="{314D853B-F317-4757-831F-303A1266B3DE}" srcId="{DABCF9D2-6777-439D-AC39-633182F0BE38}" destId="{E3C8D453-E4EC-4DC2-BA89-0A6263423CC4}" srcOrd="2" destOrd="0" parTransId="{A52D29F7-F6CE-4A84-9279-ABCC9F0E2408}" sibTransId="{B064072E-F15E-4628-A5C8-17B39E65101E}"/>
    <dgm:cxn modelId="{3392BCFD-30F6-4DA9-83B6-1B7D75BC695B}" type="presOf" srcId="{BC2C1C85-A57A-4E3B-86A2-E1B18A662D51}" destId="{90006AED-B831-49AC-8956-6AB170263C86}" srcOrd="0" destOrd="0" presId="urn:microsoft.com/office/officeart/2005/8/layout/hProcess9"/>
    <dgm:cxn modelId="{B001825E-CCD2-4CC1-B7B0-D7A86A079E25}" type="presOf" srcId="{389A11F1-0F96-4CE2-9340-B18FF728F9B4}" destId="{F2B588FA-995D-4D00-8CA2-7820047782DD}" srcOrd="0" destOrd="0" presId="urn:microsoft.com/office/officeart/2005/8/layout/hProcess9"/>
    <dgm:cxn modelId="{55548B58-584D-421E-A529-8B761D961C61}" type="presOf" srcId="{DABCF9D2-6777-439D-AC39-633182F0BE38}" destId="{EB53838D-F213-4E36-81DC-F2C7F0634B12}" srcOrd="0" destOrd="0" presId="urn:microsoft.com/office/officeart/2005/8/layout/hProcess9"/>
    <dgm:cxn modelId="{6EB2181D-EDC9-412A-8041-90EDCB520D21}" type="presOf" srcId="{E3C8D453-E4EC-4DC2-BA89-0A6263423CC4}" destId="{EE65A63D-A968-4AB0-BB9E-C27C566C77CC}" srcOrd="0" destOrd="0" presId="urn:microsoft.com/office/officeart/2005/8/layout/hProcess9"/>
    <dgm:cxn modelId="{97A2971F-F561-43C7-AF70-61A394B70FB7}" type="presOf" srcId="{BDF26120-4860-49C1-8337-50AD65ED35A0}" destId="{8D5E80FD-D652-4A4A-9335-6E55F0A10902}" srcOrd="0" destOrd="0" presId="urn:microsoft.com/office/officeart/2005/8/layout/hProcess9"/>
    <dgm:cxn modelId="{AFC45E97-9CEF-4590-81F8-DB6A44D62FF1}" srcId="{DABCF9D2-6777-439D-AC39-633182F0BE38}" destId="{BDF26120-4860-49C1-8337-50AD65ED35A0}" srcOrd="1" destOrd="0" parTransId="{1D165892-2D1B-46A2-9F5B-441F64562D4D}" sibTransId="{AD3AC060-F1C2-48FB-A054-3DD9EE45375A}"/>
    <dgm:cxn modelId="{CDF7F9F5-051D-4948-8CE0-F7F25E793532}" srcId="{DABCF9D2-6777-439D-AC39-633182F0BE38}" destId="{BC2C1C85-A57A-4E3B-86A2-E1B18A662D51}" srcOrd="0" destOrd="0" parTransId="{B0B6D75B-41B7-4C45-8186-AD844F92D33A}" sibTransId="{7F9AF2E1-EC77-48F9-AE51-4CC180F04C0C}"/>
    <dgm:cxn modelId="{9A0C5C1E-E885-4CB0-8EB0-BAB4BB5AE038}" type="presParOf" srcId="{EB53838D-F213-4E36-81DC-F2C7F0634B12}" destId="{22A95802-0B3C-4823-9BBB-3ADA3EDD74EB}" srcOrd="0" destOrd="0" presId="urn:microsoft.com/office/officeart/2005/8/layout/hProcess9"/>
    <dgm:cxn modelId="{E7A02551-8395-4D0D-9F25-52B980594ECD}" type="presParOf" srcId="{EB53838D-F213-4E36-81DC-F2C7F0634B12}" destId="{DC9C2F00-24C6-48DE-A008-4EEE28FA4468}" srcOrd="1" destOrd="0" presId="urn:microsoft.com/office/officeart/2005/8/layout/hProcess9"/>
    <dgm:cxn modelId="{50A21C3B-A93E-403C-AFFF-92C37ABB8AD2}" type="presParOf" srcId="{DC9C2F00-24C6-48DE-A008-4EEE28FA4468}" destId="{90006AED-B831-49AC-8956-6AB170263C86}" srcOrd="0" destOrd="0" presId="urn:microsoft.com/office/officeart/2005/8/layout/hProcess9"/>
    <dgm:cxn modelId="{481082CB-6FAF-4097-A9BB-2C96F8267DA0}" type="presParOf" srcId="{DC9C2F00-24C6-48DE-A008-4EEE28FA4468}" destId="{864C1D95-C864-49D0-9127-A8664AF9C520}" srcOrd="1" destOrd="0" presId="urn:microsoft.com/office/officeart/2005/8/layout/hProcess9"/>
    <dgm:cxn modelId="{438E8686-C355-4874-94C3-28B6E3A7708C}" type="presParOf" srcId="{DC9C2F00-24C6-48DE-A008-4EEE28FA4468}" destId="{8D5E80FD-D652-4A4A-9335-6E55F0A10902}" srcOrd="2" destOrd="0" presId="urn:microsoft.com/office/officeart/2005/8/layout/hProcess9"/>
    <dgm:cxn modelId="{679EB8E7-53B1-440A-B636-D696D336A30F}" type="presParOf" srcId="{DC9C2F00-24C6-48DE-A008-4EEE28FA4468}" destId="{B942D92E-217D-43D4-890F-99FBEB2144E0}" srcOrd="3" destOrd="0" presId="urn:microsoft.com/office/officeart/2005/8/layout/hProcess9"/>
    <dgm:cxn modelId="{DC42D726-FD52-4CEB-A98F-EE4BFE4C463D}" type="presParOf" srcId="{DC9C2F00-24C6-48DE-A008-4EEE28FA4468}" destId="{EE65A63D-A968-4AB0-BB9E-C27C566C77CC}" srcOrd="4" destOrd="0" presId="urn:microsoft.com/office/officeart/2005/8/layout/hProcess9"/>
    <dgm:cxn modelId="{B3C1AC1A-2268-4CEB-83CC-05DCD7DF7617}" type="presParOf" srcId="{DC9C2F00-24C6-48DE-A008-4EEE28FA4468}" destId="{A7E913E1-180A-48A2-A59A-AEA13FF9F3E8}" srcOrd="5" destOrd="0" presId="urn:microsoft.com/office/officeart/2005/8/layout/hProcess9"/>
    <dgm:cxn modelId="{941920FD-FCD0-46B4-8F16-7092ADC611AF}" type="presParOf" srcId="{DC9C2F00-24C6-48DE-A008-4EEE28FA4468}" destId="{F2B588FA-995D-4D00-8CA2-7820047782D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BCF9D2-6777-439D-AC39-633182F0BE38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BC2C1C85-A57A-4E3B-86A2-E1B18A662D51}">
      <dgm:prSet phldrT="[Text]"/>
      <dgm:spPr>
        <a:solidFill>
          <a:schemeClr val="bg1"/>
        </a:solidFill>
        <a:ln w="3175"/>
      </dgm:spPr>
      <dgm:t>
        <a:bodyPr/>
        <a:lstStyle/>
        <a:p>
          <a:r>
            <a:rPr lang="en-IN" b="1" dirty="0" smtClean="0">
              <a:solidFill>
                <a:schemeClr val="tx1"/>
              </a:solidFill>
              <a:latin typeface="Cambria" panose="02040503050406030204" pitchFamily="18" charset="0"/>
            </a:rPr>
            <a:t>DPR Feasibility Study</a:t>
          </a:r>
          <a:endParaRPr lang="en-IN" dirty="0">
            <a:solidFill>
              <a:schemeClr val="tx1"/>
            </a:solidFill>
          </a:endParaRPr>
        </a:p>
      </dgm:t>
    </dgm:pt>
    <dgm:pt modelId="{B0B6D75B-41B7-4C45-8186-AD844F92D33A}" type="parTrans" cxnId="{CDF7F9F5-051D-4948-8CE0-F7F25E793532}">
      <dgm:prSet/>
      <dgm:spPr/>
      <dgm:t>
        <a:bodyPr/>
        <a:lstStyle/>
        <a:p>
          <a:endParaRPr lang="en-IN"/>
        </a:p>
      </dgm:t>
    </dgm:pt>
    <dgm:pt modelId="{7F9AF2E1-EC77-48F9-AE51-4CC180F04C0C}" type="sibTrans" cxnId="{CDF7F9F5-051D-4948-8CE0-F7F25E793532}">
      <dgm:prSet/>
      <dgm:spPr/>
      <dgm:t>
        <a:bodyPr/>
        <a:lstStyle/>
        <a:p>
          <a:endParaRPr lang="en-IN"/>
        </a:p>
      </dgm:t>
    </dgm:pt>
    <dgm:pt modelId="{389A11F1-0F96-4CE2-9340-B18FF728F9B4}">
      <dgm:prSet phldrT="[Text]"/>
      <dgm:spPr>
        <a:solidFill>
          <a:schemeClr val="bg1"/>
        </a:solidFill>
        <a:ln w="3175"/>
      </dgm:spPr>
      <dgm:t>
        <a:bodyPr/>
        <a:lstStyle/>
        <a:p>
          <a:r>
            <a:rPr lang="en-IN" b="1" dirty="0" smtClean="0">
              <a:solidFill>
                <a:schemeClr val="tx1"/>
              </a:solidFill>
              <a:latin typeface="Cambria" panose="02040503050406030204" pitchFamily="18" charset="0"/>
            </a:rPr>
            <a:t>Operation Management</a:t>
          </a:r>
          <a:endParaRPr lang="en-IN" b="1" dirty="0">
            <a:solidFill>
              <a:schemeClr val="tx1"/>
            </a:solidFill>
            <a:latin typeface="Cambria" panose="02040503050406030204" pitchFamily="18" charset="0"/>
          </a:endParaRPr>
        </a:p>
      </dgm:t>
    </dgm:pt>
    <dgm:pt modelId="{A5A1C9BC-AE47-4F6F-ABC7-BFA9B624D116}" type="parTrans" cxnId="{09BA235D-4539-408F-B777-81F86E47679E}">
      <dgm:prSet/>
      <dgm:spPr/>
      <dgm:t>
        <a:bodyPr/>
        <a:lstStyle/>
        <a:p>
          <a:endParaRPr lang="en-IN"/>
        </a:p>
      </dgm:t>
    </dgm:pt>
    <dgm:pt modelId="{433B9428-67CE-4984-B034-5C7EA39B8AC7}" type="sibTrans" cxnId="{09BA235D-4539-408F-B777-81F86E47679E}">
      <dgm:prSet/>
      <dgm:spPr/>
      <dgm:t>
        <a:bodyPr/>
        <a:lstStyle/>
        <a:p>
          <a:endParaRPr lang="en-IN"/>
        </a:p>
      </dgm:t>
    </dgm:pt>
    <dgm:pt modelId="{BDF26120-4860-49C1-8337-50AD65ED35A0}">
      <dgm:prSet phldrT="[Text]"/>
      <dgm:spPr/>
      <dgm:t>
        <a:bodyPr/>
        <a:lstStyle/>
        <a:p>
          <a:r>
            <a:rPr lang="en-IN" b="1" dirty="0" smtClean="0">
              <a:latin typeface="Cambria" panose="02040503050406030204" pitchFamily="18" charset="0"/>
            </a:rPr>
            <a:t>Infrastructure Creation</a:t>
          </a:r>
          <a:endParaRPr lang="en-IN" b="1" dirty="0">
            <a:latin typeface="Cambria" panose="02040503050406030204" pitchFamily="18" charset="0"/>
          </a:endParaRPr>
        </a:p>
      </dgm:t>
    </dgm:pt>
    <dgm:pt modelId="{1D165892-2D1B-46A2-9F5B-441F64562D4D}" type="parTrans" cxnId="{AFC45E97-9CEF-4590-81F8-DB6A44D62FF1}">
      <dgm:prSet/>
      <dgm:spPr/>
      <dgm:t>
        <a:bodyPr/>
        <a:lstStyle/>
        <a:p>
          <a:endParaRPr lang="en-IN"/>
        </a:p>
      </dgm:t>
    </dgm:pt>
    <dgm:pt modelId="{AD3AC060-F1C2-48FB-A054-3DD9EE45375A}" type="sibTrans" cxnId="{AFC45E97-9CEF-4590-81F8-DB6A44D62FF1}">
      <dgm:prSet/>
      <dgm:spPr/>
      <dgm:t>
        <a:bodyPr/>
        <a:lstStyle/>
        <a:p>
          <a:endParaRPr lang="en-IN"/>
        </a:p>
      </dgm:t>
    </dgm:pt>
    <dgm:pt modelId="{E3C8D453-E4EC-4DC2-BA89-0A6263423CC4}">
      <dgm:prSet phldrT="[Text]"/>
      <dgm:spPr>
        <a:solidFill>
          <a:schemeClr val="bg1"/>
        </a:solidFill>
      </dgm:spPr>
      <dgm:t>
        <a:bodyPr/>
        <a:lstStyle/>
        <a:p>
          <a:r>
            <a:rPr lang="en-IN" b="1" dirty="0" smtClean="0">
              <a:solidFill>
                <a:schemeClr val="tx1"/>
              </a:solidFill>
              <a:latin typeface="Cambria" panose="02040503050406030204" pitchFamily="18" charset="0"/>
            </a:rPr>
            <a:t>On Boarding of Rolling Stocks</a:t>
          </a:r>
          <a:endParaRPr lang="en-IN" b="1" dirty="0">
            <a:solidFill>
              <a:schemeClr val="tx1"/>
            </a:solidFill>
            <a:latin typeface="Cambria" panose="02040503050406030204" pitchFamily="18" charset="0"/>
          </a:endParaRPr>
        </a:p>
      </dgm:t>
    </dgm:pt>
    <dgm:pt modelId="{A52D29F7-F6CE-4A84-9279-ABCC9F0E2408}" type="parTrans" cxnId="{314D853B-F317-4757-831F-303A1266B3DE}">
      <dgm:prSet/>
      <dgm:spPr/>
      <dgm:t>
        <a:bodyPr/>
        <a:lstStyle/>
        <a:p>
          <a:endParaRPr lang="en-IN"/>
        </a:p>
      </dgm:t>
    </dgm:pt>
    <dgm:pt modelId="{B064072E-F15E-4628-A5C8-17B39E65101E}" type="sibTrans" cxnId="{314D853B-F317-4757-831F-303A1266B3DE}">
      <dgm:prSet/>
      <dgm:spPr/>
      <dgm:t>
        <a:bodyPr/>
        <a:lstStyle/>
        <a:p>
          <a:endParaRPr lang="en-IN"/>
        </a:p>
      </dgm:t>
    </dgm:pt>
    <dgm:pt modelId="{EB53838D-F213-4E36-81DC-F2C7F0634B12}" type="pres">
      <dgm:prSet presAssocID="{DABCF9D2-6777-439D-AC39-633182F0BE38}" presName="CompostProcess" presStyleCnt="0">
        <dgm:presLayoutVars>
          <dgm:dir/>
          <dgm:resizeHandles val="exact"/>
        </dgm:presLayoutVars>
      </dgm:prSet>
      <dgm:spPr/>
    </dgm:pt>
    <dgm:pt modelId="{22A95802-0B3C-4823-9BBB-3ADA3EDD74EB}" type="pres">
      <dgm:prSet presAssocID="{DABCF9D2-6777-439D-AC39-633182F0BE38}" presName="arrow" presStyleLbl="bgShp" presStyleIdx="0" presStyleCnt="1"/>
      <dgm:spPr/>
    </dgm:pt>
    <dgm:pt modelId="{DC9C2F00-24C6-48DE-A008-4EEE28FA4468}" type="pres">
      <dgm:prSet presAssocID="{DABCF9D2-6777-439D-AC39-633182F0BE38}" presName="linearProcess" presStyleCnt="0"/>
      <dgm:spPr/>
    </dgm:pt>
    <dgm:pt modelId="{90006AED-B831-49AC-8956-6AB170263C86}" type="pres">
      <dgm:prSet presAssocID="{BC2C1C85-A57A-4E3B-86A2-E1B18A662D5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64C1D95-C864-49D0-9127-A8664AF9C520}" type="pres">
      <dgm:prSet presAssocID="{7F9AF2E1-EC77-48F9-AE51-4CC180F04C0C}" presName="sibTrans" presStyleCnt="0"/>
      <dgm:spPr/>
    </dgm:pt>
    <dgm:pt modelId="{8D5E80FD-D652-4A4A-9335-6E55F0A10902}" type="pres">
      <dgm:prSet presAssocID="{BDF26120-4860-49C1-8337-50AD65ED35A0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942D92E-217D-43D4-890F-99FBEB2144E0}" type="pres">
      <dgm:prSet presAssocID="{AD3AC060-F1C2-48FB-A054-3DD9EE45375A}" presName="sibTrans" presStyleCnt="0"/>
      <dgm:spPr/>
    </dgm:pt>
    <dgm:pt modelId="{EE65A63D-A968-4AB0-BB9E-C27C566C77CC}" type="pres">
      <dgm:prSet presAssocID="{E3C8D453-E4EC-4DC2-BA89-0A6263423CC4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7E913E1-180A-48A2-A59A-AEA13FF9F3E8}" type="pres">
      <dgm:prSet presAssocID="{B064072E-F15E-4628-A5C8-17B39E65101E}" presName="sibTrans" presStyleCnt="0"/>
      <dgm:spPr/>
    </dgm:pt>
    <dgm:pt modelId="{F2B588FA-995D-4D00-8CA2-7820047782DD}" type="pres">
      <dgm:prSet presAssocID="{389A11F1-0F96-4CE2-9340-B18FF728F9B4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1F791037-988F-4B02-97D1-86E6DF6649C7}" type="presOf" srcId="{E3C8D453-E4EC-4DC2-BA89-0A6263423CC4}" destId="{EE65A63D-A968-4AB0-BB9E-C27C566C77CC}" srcOrd="0" destOrd="0" presId="urn:microsoft.com/office/officeart/2005/8/layout/hProcess9"/>
    <dgm:cxn modelId="{7C294139-8D31-485E-A38C-4D73E848F78C}" type="presOf" srcId="{389A11F1-0F96-4CE2-9340-B18FF728F9B4}" destId="{F2B588FA-995D-4D00-8CA2-7820047782DD}" srcOrd="0" destOrd="0" presId="urn:microsoft.com/office/officeart/2005/8/layout/hProcess9"/>
    <dgm:cxn modelId="{09BA235D-4539-408F-B777-81F86E47679E}" srcId="{DABCF9D2-6777-439D-AC39-633182F0BE38}" destId="{389A11F1-0F96-4CE2-9340-B18FF728F9B4}" srcOrd="3" destOrd="0" parTransId="{A5A1C9BC-AE47-4F6F-ABC7-BFA9B624D116}" sibTransId="{433B9428-67CE-4984-B034-5C7EA39B8AC7}"/>
    <dgm:cxn modelId="{223748CD-3951-40C0-9758-5D9564867F3B}" type="presOf" srcId="{DABCF9D2-6777-439D-AC39-633182F0BE38}" destId="{EB53838D-F213-4E36-81DC-F2C7F0634B12}" srcOrd="0" destOrd="0" presId="urn:microsoft.com/office/officeart/2005/8/layout/hProcess9"/>
    <dgm:cxn modelId="{314D853B-F317-4757-831F-303A1266B3DE}" srcId="{DABCF9D2-6777-439D-AC39-633182F0BE38}" destId="{E3C8D453-E4EC-4DC2-BA89-0A6263423CC4}" srcOrd="2" destOrd="0" parTransId="{A52D29F7-F6CE-4A84-9279-ABCC9F0E2408}" sibTransId="{B064072E-F15E-4628-A5C8-17B39E65101E}"/>
    <dgm:cxn modelId="{A5626191-931B-4511-8822-B43F2B2CE767}" type="presOf" srcId="{BDF26120-4860-49C1-8337-50AD65ED35A0}" destId="{8D5E80FD-D652-4A4A-9335-6E55F0A10902}" srcOrd="0" destOrd="0" presId="urn:microsoft.com/office/officeart/2005/8/layout/hProcess9"/>
    <dgm:cxn modelId="{AFC45E97-9CEF-4590-81F8-DB6A44D62FF1}" srcId="{DABCF9D2-6777-439D-AC39-633182F0BE38}" destId="{BDF26120-4860-49C1-8337-50AD65ED35A0}" srcOrd="1" destOrd="0" parTransId="{1D165892-2D1B-46A2-9F5B-441F64562D4D}" sibTransId="{AD3AC060-F1C2-48FB-A054-3DD9EE45375A}"/>
    <dgm:cxn modelId="{4EC8DE58-87B6-4FB5-AADB-3F03C3B23FCB}" type="presOf" srcId="{BC2C1C85-A57A-4E3B-86A2-E1B18A662D51}" destId="{90006AED-B831-49AC-8956-6AB170263C86}" srcOrd="0" destOrd="0" presId="urn:microsoft.com/office/officeart/2005/8/layout/hProcess9"/>
    <dgm:cxn modelId="{CDF7F9F5-051D-4948-8CE0-F7F25E793532}" srcId="{DABCF9D2-6777-439D-AC39-633182F0BE38}" destId="{BC2C1C85-A57A-4E3B-86A2-E1B18A662D51}" srcOrd="0" destOrd="0" parTransId="{B0B6D75B-41B7-4C45-8186-AD844F92D33A}" sibTransId="{7F9AF2E1-EC77-48F9-AE51-4CC180F04C0C}"/>
    <dgm:cxn modelId="{A70622FD-9B55-4339-9C09-CF694A37975C}" type="presParOf" srcId="{EB53838D-F213-4E36-81DC-F2C7F0634B12}" destId="{22A95802-0B3C-4823-9BBB-3ADA3EDD74EB}" srcOrd="0" destOrd="0" presId="urn:microsoft.com/office/officeart/2005/8/layout/hProcess9"/>
    <dgm:cxn modelId="{2D6880F7-08D3-487C-AAC4-6078820B8ABB}" type="presParOf" srcId="{EB53838D-F213-4E36-81DC-F2C7F0634B12}" destId="{DC9C2F00-24C6-48DE-A008-4EEE28FA4468}" srcOrd="1" destOrd="0" presId="urn:microsoft.com/office/officeart/2005/8/layout/hProcess9"/>
    <dgm:cxn modelId="{120AB2F4-6980-4485-BD24-BF55B3B64152}" type="presParOf" srcId="{DC9C2F00-24C6-48DE-A008-4EEE28FA4468}" destId="{90006AED-B831-49AC-8956-6AB170263C86}" srcOrd="0" destOrd="0" presId="urn:microsoft.com/office/officeart/2005/8/layout/hProcess9"/>
    <dgm:cxn modelId="{B517FD4B-FDBC-472E-A77A-B6E45A88CC7F}" type="presParOf" srcId="{DC9C2F00-24C6-48DE-A008-4EEE28FA4468}" destId="{864C1D95-C864-49D0-9127-A8664AF9C520}" srcOrd="1" destOrd="0" presId="urn:microsoft.com/office/officeart/2005/8/layout/hProcess9"/>
    <dgm:cxn modelId="{CC56F5C6-1A2F-4D39-AE97-CDF16E708D45}" type="presParOf" srcId="{DC9C2F00-24C6-48DE-A008-4EEE28FA4468}" destId="{8D5E80FD-D652-4A4A-9335-6E55F0A10902}" srcOrd="2" destOrd="0" presId="urn:microsoft.com/office/officeart/2005/8/layout/hProcess9"/>
    <dgm:cxn modelId="{E321D8BC-6FEB-4599-A23D-D6DCF4DC71AA}" type="presParOf" srcId="{DC9C2F00-24C6-48DE-A008-4EEE28FA4468}" destId="{B942D92E-217D-43D4-890F-99FBEB2144E0}" srcOrd="3" destOrd="0" presId="urn:microsoft.com/office/officeart/2005/8/layout/hProcess9"/>
    <dgm:cxn modelId="{B382B97E-D4D8-433A-8240-C6D2695E4A66}" type="presParOf" srcId="{DC9C2F00-24C6-48DE-A008-4EEE28FA4468}" destId="{EE65A63D-A968-4AB0-BB9E-C27C566C77CC}" srcOrd="4" destOrd="0" presId="urn:microsoft.com/office/officeart/2005/8/layout/hProcess9"/>
    <dgm:cxn modelId="{BE50C960-66FC-45E0-8AC7-AA54E8AA4074}" type="presParOf" srcId="{DC9C2F00-24C6-48DE-A008-4EEE28FA4468}" destId="{A7E913E1-180A-48A2-A59A-AEA13FF9F3E8}" srcOrd="5" destOrd="0" presId="urn:microsoft.com/office/officeart/2005/8/layout/hProcess9"/>
    <dgm:cxn modelId="{940CC479-4C06-4432-A572-1635FE464351}" type="presParOf" srcId="{DC9C2F00-24C6-48DE-A008-4EEE28FA4468}" destId="{F2B588FA-995D-4D00-8CA2-7820047782D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BCF9D2-6777-439D-AC39-633182F0BE38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BC2C1C85-A57A-4E3B-86A2-E1B18A662D51}">
      <dgm:prSet phldrT="[Text]"/>
      <dgm:spPr>
        <a:solidFill>
          <a:schemeClr val="bg1"/>
        </a:solidFill>
        <a:ln w="3175"/>
      </dgm:spPr>
      <dgm:t>
        <a:bodyPr/>
        <a:lstStyle/>
        <a:p>
          <a:r>
            <a:rPr lang="en-IN" b="1" dirty="0" smtClean="0">
              <a:solidFill>
                <a:schemeClr val="tx1"/>
              </a:solidFill>
              <a:latin typeface="Cambria" panose="02040503050406030204" pitchFamily="18" charset="0"/>
            </a:rPr>
            <a:t>DPR Feasibility Study</a:t>
          </a:r>
          <a:endParaRPr lang="en-IN" dirty="0">
            <a:solidFill>
              <a:schemeClr val="tx1"/>
            </a:solidFill>
          </a:endParaRPr>
        </a:p>
      </dgm:t>
    </dgm:pt>
    <dgm:pt modelId="{B0B6D75B-41B7-4C45-8186-AD844F92D33A}" type="parTrans" cxnId="{CDF7F9F5-051D-4948-8CE0-F7F25E793532}">
      <dgm:prSet/>
      <dgm:spPr/>
      <dgm:t>
        <a:bodyPr/>
        <a:lstStyle/>
        <a:p>
          <a:endParaRPr lang="en-IN"/>
        </a:p>
      </dgm:t>
    </dgm:pt>
    <dgm:pt modelId="{7F9AF2E1-EC77-48F9-AE51-4CC180F04C0C}" type="sibTrans" cxnId="{CDF7F9F5-051D-4948-8CE0-F7F25E793532}">
      <dgm:prSet/>
      <dgm:spPr/>
      <dgm:t>
        <a:bodyPr/>
        <a:lstStyle/>
        <a:p>
          <a:endParaRPr lang="en-IN"/>
        </a:p>
      </dgm:t>
    </dgm:pt>
    <dgm:pt modelId="{389A11F1-0F96-4CE2-9340-B18FF728F9B4}">
      <dgm:prSet phldrT="[Text]"/>
      <dgm:spPr>
        <a:solidFill>
          <a:schemeClr val="bg1"/>
        </a:solidFill>
        <a:ln w="3175"/>
      </dgm:spPr>
      <dgm:t>
        <a:bodyPr/>
        <a:lstStyle/>
        <a:p>
          <a:r>
            <a:rPr lang="en-IN" b="1" dirty="0" smtClean="0">
              <a:solidFill>
                <a:schemeClr val="tx1"/>
              </a:solidFill>
              <a:latin typeface="Cambria" panose="02040503050406030204" pitchFamily="18" charset="0"/>
            </a:rPr>
            <a:t>Operation Management</a:t>
          </a:r>
          <a:endParaRPr lang="en-IN" b="1" dirty="0">
            <a:solidFill>
              <a:schemeClr val="tx1"/>
            </a:solidFill>
            <a:latin typeface="Cambria" panose="02040503050406030204" pitchFamily="18" charset="0"/>
          </a:endParaRPr>
        </a:p>
      </dgm:t>
    </dgm:pt>
    <dgm:pt modelId="{A5A1C9BC-AE47-4F6F-ABC7-BFA9B624D116}" type="parTrans" cxnId="{09BA235D-4539-408F-B777-81F86E47679E}">
      <dgm:prSet/>
      <dgm:spPr/>
      <dgm:t>
        <a:bodyPr/>
        <a:lstStyle/>
        <a:p>
          <a:endParaRPr lang="en-IN"/>
        </a:p>
      </dgm:t>
    </dgm:pt>
    <dgm:pt modelId="{433B9428-67CE-4984-B034-5C7EA39B8AC7}" type="sibTrans" cxnId="{09BA235D-4539-408F-B777-81F86E47679E}">
      <dgm:prSet/>
      <dgm:spPr/>
      <dgm:t>
        <a:bodyPr/>
        <a:lstStyle/>
        <a:p>
          <a:endParaRPr lang="en-IN"/>
        </a:p>
      </dgm:t>
    </dgm:pt>
    <dgm:pt modelId="{BDF26120-4860-49C1-8337-50AD65ED35A0}">
      <dgm:prSet phldrT="[Text]"/>
      <dgm:spPr>
        <a:solidFill>
          <a:schemeClr val="bg1"/>
        </a:solidFill>
      </dgm:spPr>
      <dgm:t>
        <a:bodyPr/>
        <a:lstStyle/>
        <a:p>
          <a:r>
            <a:rPr lang="en-IN" b="1" dirty="0" smtClean="0">
              <a:solidFill>
                <a:schemeClr val="tx1"/>
              </a:solidFill>
              <a:latin typeface="Cambria" panose="02040503050406030204" pitchFamily="18" charset="0"/>
            </a:rPr>
            <a:t>Infrastructure Creation</a:t>
          </a:r>
          <a:endParaRPr lang="en-IN" b="1" dirty="0">
            <a:solidFill>
              <a:schemeClr val="tx1"/>
            </a:solidFill>
            <a:latin typeface="Cambria" panose="02040503050406030204" pitchFamily="18" charset="0"/>
          </a:endParaRPr>
        </a:p>
      </dgm:t>
    </dgm:pt>
    <dgm:pt modelId="{1D165892-2D1B-46A2-9F5B-441F64562D4D}" type="parTrans" cxnId="{AFC45E97-9CEF-4590-81F8-DB6A44D62FF1}">
      <dgm:prSet/>
      <dgm:spPr/>
      <dgm:t>
        <a:bodyPr/>
        <a:lstStyle/>
        <a:p>
          <a:endParaRPr lang="en-IN"/>
        </a:p>
      </dgm:t>
    </dgm:pt>
    <dgm:pt modelId="{AD3AC060-F1C2-48FB-A054-3DD9EE45375A}" type="sibTrans" cxnId="{AFC45E97-9CEF-4590-81F8-DB6A44D62FF1}">
      <dgm:prSet/>
      <dgm:spPr/>
      <dgm:t>
        <a:bodyPr/>
        <a:lstStyle/>
        <a:p>
          <a:endParaRPr lang="en-IN"/>
        </a:p>
      </dgm:t>
    </dgm:pt>
    <dgm:pt modelId="{E3C8D453-E4EC-4DC2-BA89-0A6263423CC4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N" b="1" dirty="0" smtClean="0">
              <a:solidFill>
                <a:schemeClr val="bg1"/>
              </a:solidFill>
              <a:latin typeface="Cambria" panose="02040503050406030204" pitchFamily="18" charset="0"/>
            </a:rPr>
            <a:t>On Boarding of Rolling Stocks</a:t>
          </a:r>
          <a:endParaRPr lang="en-IN" b="1" dirty="0">
            <a:solidFill>
              <a:schemeClr val="bg1"/>
            </a:solidFill>
            <a:latin typeface="Cambria" panose="02040503050406030204" pitchFamily="18" charset="0"/>
          </a:endParaRPr>
        </a:p>
      </dgm:t>
    </dgm:pt>
    <dgm:pt modelId="{A52D29F7-F6CE-4A84-9279-ABCC9F0E2408}" type="parTrans" cxnId="{314D853B-F317-4757-831F-303A1266B3DE}">
      <dgm:prSet/>
      <dgm:spPr/>
      <dgm:t>
        <a:bodyPr/>
        <a:lstStyle/>
        <a:p>
          <a:endParaRPr lang="en-IN"/>
        </a:p>
      </dgm:t>
    </dgm:pt>
    <dgm:pt modelId="{B064072E-F15E-4628-A5C8-17B39E65101E}" type="sibTrans" cxnId="{314D853B-F317-4757-831F-303A1266B3DE}">
      <dgm:prSet/>
      <dgm:spPr/>
      <dgm:t>
        <a:bodyPr/>
        <a:lstStyle/>
        <a:p>
          <a:endParaRPr lang="en-IN"/>
        </a:p>
      </dgm:t>
    </dgm:pt>
    <dgm:pt modelId="{EB53838D-F213-4E36-81DC-F2C7F0634B12}" type="pres">
      <dgm:prSet presAssocID="{DABCF9D2-6777-439D-AC39-633182F0BE38}" presName="CompostProcess" presStyleCnt="0">
        <dgm:presLayoutVars>
          <dgm:dir/>
          <dgm:resizeHandles val="exact"/>
        </dgm:presLayoutVars>
      </dgm:prSet>
      <dgm:spPr/>
    </dgm:pt>
    <dgm:pt modelId="{22A95802-0B3C-4823-9BBB-3ADA3EDD74EB}" type="pres">
      <dgm:prSet presAssocID="{DABCF9D2-6777-439D-AC39-633182F0BE38}" presName="arrow" presStyleLbl="bgShp" presStyleIdx="0" presStyleCnt="1"/>
      <dgm:spPr/>
    </dgm:pt>
    <dgm:pt modelId="{DC9C2F00-24C6-48DE-A008-4EEE28FA4468}" type="pres">
      <dgm:prSet presAssocID="{DABCF9D2-6777-439D-AC39-633182F0BE38}" presName="linearProcess" presStyleCnt="0"/>
      <dgm:spPr/>
    </dgm:pt>
    <dgm:pt modelId="{90006AED-B831-49AC-8956-6AB170263C86}" type="pres">
      <dgm:prSet presAssocID="{BC2C1C85-A57A-4E3B-86A2-E1B18A662D5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64C1D95-C864-49D0-9127-A8664AF9C520}" type="pres">
      <dgm:prSet presAssocID="{7F9AF2E1-EC77-48F9-AE51-4CC180F04C0C}" presName="sibTrans" presStyleCnt="0"/>
      <dgm:spPr/>
    </dgm:pt>
    <dgm:pt modelId="{8D5E80FD-D652-4A4A-9335-6E55F0A10902}" type="pres">
      <dgm:prSet presAssocID="{BDF26120-4860-49C1-8337-50AD65ED35A0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942D92E-217D-43D4-890F-99FBEB2144E0}" type="pres">
      <dgm:prSet presAssocID="{AD3AC060-F1C2-48FB-A054-3DD9EE45375A}" presName="sibTrans" presStyleCnt="0"/>
      <dgm:spPr/>
    </dgm:pt>
    <dgm:pt modelId="{EE65A63D-A968-4AB0-BB9E-C27C566C77CC}" type="pres">
      <dgm:prSet presAssocID="{E3C8D453-E4EC-4DC2-BA89-0A6263423CC4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7E913E1-180A-48A2-A59A-AEA13FF9F3E8}" type="pres">
      <dgm:prSet presAssocID="{B064072E-F15E-4628-A5C8-17B39E65101E}" presName="sibTrans" presStyleCnt="0"/>
      <dgm:spPr/>
    </dgm:pt>
    <dgm:pt modelId="{F2B588FA-995D-4D00-8CA2-7820047782DD}" type="pres">
      <dgm:prSet presAssocID="{389A11F1-0F96-4CE2-9340-B18FF728F9B4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C0AF6387-D301-4384-8C7A-D7327B45A8A3}" type="presOf" srcId="{389A11F1-0F96-4CE2-9340-B18FF728F9B4}" destId="{F2B588FA-995D-4D00-8CA2-7820047782DD}" srcOrd="0" destOrd="0" presId="urn:microsoft.com/office/officeart/2005/8/layout/hProcess9"/>
    <dgm:cxn modelId="{11D6ACE6-60D4-4F0B-97F2-37E40FF8F202}" type="presOf" srcId="{BC2C1C85-A57A-4E3B-86A2-E1B18A662D51}" destId="{90006AED-B831-49AC-8956-6AB170263C86}" srcOrd="0" destOrd="0" presId="urn:microsoft.com/office/officeart/2005/8/layout/hProcess9"/>
    <dgm:cxn modelId="{09BA235D-4539-408F-B777-81F86E47679E}" srcId="{DABCF9D2-6777-439D-AC39-633182F0BE38}" destId="{389A11F1-0F96-4CE2-9340-B18FF728F9B4}" srcOrd="3" destOrd="0" parTransId="{A5A1C9BC-AE47-4F6F-ABC7-BFA9B624D116}" sibTransId="{433B9428-67CE-4984-B034-5C7EA39B8AC7}"/>
    <dgm:cxn modelId="{314D853B-F317-4757-831F-303A1266B3DE}" srcId="{DABCF9D2-6777-439D-AC39-633182F0BE38}" destId="{E3C8D453-E4EC-4DC2-BA89-0A6263423CC4}" srcOrd="2" destOrd="0" parTransId="{A52D29F7-F6CE-4A84-9279-ABCC9F0E2408}" sibTransId="{B064072E-F15E-4628-A5C8-17B39E65101E}"/>
    <dgm:cxn modelId="{D8B9DD1C-1CBE-418D-9EFC-618C9A870473}" type="presOf" srcId="{DABCF9D2-6777-439D-AC39-633182F0BE38}" destId="{EB53838D-F213-4E36-81DC-F2C7F0634B12}" srcOrd="0" destOrd="0" presId="urn:microsoft.com/office/officeart/2005/8/layout/hProcess9"/>
    <dgm:cxn modelId="{7E570352-E694-4F7C-BA56-27621B67AB5A}" type="presOf" srcId="{E3C8D453-E4EC-4DC2-BA89-0A6263423CC4}" destId="{EE65A63D-A968-4AB0-BB9E-C27C566C77CC}" srcOrd="0" destOrd="0" presId="urn:microsoft.com/office/officeart/2005/8/layout/hProcess9"/>
    <dgm:cxn modelId="{AFC45E97-9CEF-4590-81F8-DB6A44D62FF1}" srcId="{DABCF9D2-6777-439D-AC39-633182F0BE38}" destId="{BDF26120-4860-49C1-8337-50AD65ED35A0}" srcOrd="1" destOrd="0" parTransId="{1D165892-2D1B-46A2-9F5B-441F64562D4D}" sibTransId="{AD3AC060-F1C2-48FB-A054-3DD9EE45375A}"/>
    <dgm:cxn modelId="{6A05C02C-2A67-4D6E-B108-13CC2B3E53EB}" type="presOf" srcId="{BDF26120-4860-49C1-8337-50AD65ED35A0}" destId="{8D5E80FD-D652-4A4A-9335-6E55F0A10902}" srcOrd="0" destOrd="0" presId="urn:microsoft.com/office/officeart/2005/8/layout/hProcess9"/>
    <dgm:cxn modelId="{CDF7F9F5-051D-4948-8CE0-F7F25E793532}" srcId="{DABCF9D2-6777-439D-AC39-633182F0BE38}" destId="{BC2C1C85-A57A-4E3B-86A2-E1B18A662D51}" srcOrd="0" destOrd="0" parTransId="{B0B6D75B-41B7-4C45-8186-AD844F92D33A}" sibTransId="{7F9AF2E1-EC77-48F9-AE51-4CC180F04C0C}"/>
    <dgm:cxn modelId="{B8E9F990-81FF-44C1-BF2D-D64C47A7225D}" type="presParOf" srcId="{EB53838D-F213-4E36-81DC-F2C7F0634B12}" destId="{22A95802-0B3C-4823-9BBB-3ADA3EDD74EB}" srcOrd="0" destOrd="0" presId="urn:microsoft.com/office/officeart/2005/8/layout/hProcess9"/>
    <dgm:cxn modelId="{69354883-9433-4348-BCA4-A58ECE0EDBAA}" type="presParOf" srcId="{EB53838D-F213-4E36-81DC-F2C7F0634B12}" destId="{DC9C2F00-24C6-48DE-A008-4EEE28FA4468}" srcOrd="1" destOrd="0" presId="urn:microsoft.com/office/officeart/2005/8/layout/hProcess9"/>
    <dgm:cxn modelId="{F3AE3AE9-B82A-4FCC-BD83-CB7E345246B6}" type="presParOf" srcId="{DC9C2F00-24C6-48DE-A008-4EEE28FA4468}" destId="{90006AED-B831-49AC-8956-6AB170263C86}" srcOrd="0" destOrd="0" presId="urn:microsoft.com/office/officeart/2005/8/layout/hProcess9"/>
    <dgm:cxn modelId="{AE6C8203-7021-4A9A-9C68-136794C82E40}" type="presParOf" srcId="{DC9C2F00-24C6-48DE-A008-4EEE28FA4468}" destId="{864C1D95-C864-49D0-9127-A8664AF9C520}" srcOrd="1" destOrd="0" presId="urn:microsoft.com/office/officeart/2005/8/layout/hProcess9"/>
    <dgm:cxn modelId="{A8E915AA-164D-4708-BE64-010F11493032}" type="presParOf" srcId="{DC9C2F00-24C6-48DE-A008-4EEE28FA4468}" destId="{8D5E80FD-D652-4A4A-9335-6E55F0A10902}" srcOrd="2" destOrd="0" presId="urn:microsoft.com/office/officeart/2005/8/layout/hProcess9"/>
    <dgm:cxn modelId="{7431FEB4-7623-48E0-90A5-0CD0C26E0CE4}" type="presParOf" srcId="{DC9C2F00-24C6-48DE-A008-4EEE28FA4468}" destId="{B942D92E-217D-43D4-890F-99FBEB2144E0}" srcOrd="3" destOrd="0" presId="urn:microsoft.com/office/officeart/2005/8/layout/hProcess9"/>
    <dgm:cxn modelId="{3F6BF242-00FF-4EEF-9855-EB32374EBDCD}" type="presParOf" srcId="{DC9C2F00-24C6-48DE-A008-4EEE28FA4468}" destId="{EE65A63D-A968-4AB0-BB9E-C27C566C77CC}" srcOrd="4" destOrd="0" presId="urn:microsoft.com/office/officeart/2005/8/layout/hProcess9"/>
    <dgm:cxn modelId="{92DB69A7-3FD5-489F-85ED-007DA03CDD6E}" type="presParOf" srcId="{DC9C2F00-24C6-48DE-A008-4EEE28FA4468}" destId="{A7E913E1-180A-48A2-A59A-AEA13FF9F3E8}" srcOrd="5" destOrd="0" presId="urn:microsoft.com/office/officeart/2005/8/layout/hProcess9"/>
    <dgm:cxn modelId="{11D4DB1F-4BDE-49FD-A6ED-2EAC879818A7}" type="presParOf" srcId="{DC9C2F00-24C6-48DE-A008-4EEE28FA4468}" destId="{F2B588FA-995D-4D00-8CA2-7820047782D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BCF9D2-6777-439D-AC39-633182F0BE38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BC2C1C85-A57A-4E3B-86A2-E1B18A662D51}">
      <dgm:prSet phldrT="[Text]"/>
      <dgm:spPr>
        <a:solidFill>
          <a:schemeClr val="bg1"/>
        </a:solidFill>
        <a:ln w="3175"/>
      </dgm:spPr>
      <dgm:t>
        <a:bodyPr/>
        <a:lstStyle/>
        <a:p>
          <a:r>
            <a:rPr lang="en-IN" b="1" dirty="0" smtClean="0">
              <a:solidFill>
                <a:schemeClr val="tx1"/>
              </a:solidFill>
              <a:latin typeface="Cambria" panose="02040503050406030204" pitchFamily="18" charset="0"/>
            </a:rPr>
            <a:t>DPR Feasibility Study</a:t>
          </a:r>
          <a:endParaRPr lang="en-IN" dirty="0">
            <a:solidFill>
              <a:schemeClr val="tx1"/>
            </a:solidFill>
          </a:endParaRPr>
        </a:p>
      </dgm:t>
    </dgm:pt>
    <dgm:pt modelId="{B0B6D75B-41B7-4C45-8186-AD844F92D33A}" type="parTrans" cxnId="{CDF7F9F5-051D-4948-8CE0-F7F25E793532}">
      <dgm:prSet/>
      <dgm:spPr/>
      <dgm:t>
        <a:bodyPr/>
        <a:lstStyle/>
        <a:p>
          <a:endParaRPr lang="en-IN"/>
        </a:p>
      </dgm:t>
    </dgm:pt>
    <dgm:pt modelId="{7F9AF2E1-EC77-48F9-AE51-4CC180F04C0C}" type="sibTrans" cxnId="{CDF7F9F5-051D-4948-8CE0-F7F25E793532}">
      <dgm:prSet/>
      <dgm:spPr/>
      <dgm:t>
        <a:bodyPr/>
        <a:lstStyle/>
        <a:p>
          <a:endParaRPr lang="en-IN"/>
        </a:p>
      </dgm:t>
    </dgm:pt>
    <dgm:pt modelId="{389A11F1-0F96-4CE2-9340-B18FF728F9B4}">
      <dgm:prSet phldrT="[Text]"/>
      <dgm:spPr>
        <a:solidFill>
          <a:schemeClr val="accent2">
            <a:lumMod val="60000"/>
            <a:lumOff val="40000"/>
          </a:schemeClr>
        </a:solidFill>
        <a:ln w="3175"/>
      </dgm:spPr>
      <dgm:t>
        <a:bodyPr/>
        <a:lstStyle/>
        <a:p>
          <a:r>
            <a:rPr lang="en-IN" b="1" dirty="0" smtClean="0">
              <a:solidFill>
                <a:schemeClr val="bg1"/>
              </a:solidFill>
              <a:latin typeface="Cambria" panose="02040503050406030204" pitchFamily="18" charset="0"/>
            </a:rPr>
            <a:t>Operation Management</a:t>
          </a:r>
          <a:endParaRPr lang="en-IN" b="1" dirty="0">
            <a:solidFill>
              <a:schemeClr val="bg1"/>
            </a:solidFill>
            <a:latin typeface="Cambria" panose="02040503050406030204" pitchFamily="18" charset="0"/>
          </a:endParaRPr>
        </a:p>
      </dgm:t>
    </dgm:pt>
    <dgm:pt modelId="{A5A1C9BC-AE47-4F6F-ABC7-BFA9B624D116}" type="parTrans" cxnId="{09BA235D-4539-408F-B777-81F86E47679E}">
      <dgm:prSet/>
      <dgm:spPr/>
      <dgm:t>
        <a:bodyPr/>
        <a:lstStyle/>
        <a:p>
          <a:endParaRPr lang="en-IN"/>
        </a:p>
      </dgm:t>
    </dgm:pt>
    <dgm:pt modelId="{433B9428-67CE-4984-B034-5C7EA39B8AC7}" type="sibTrans" cxnId="{09BA235D-4539-408F-B777-81F86E47679E}">
      <dgm:prSet/>
      <dgm:spPr/>
      <dgm:t>
        <a:bodyPr/>
        <a:lstStyle/>
        <a:p>
          <a:endParaRPr lang="en-IN"/>
        </a:p>
      </dgm:t>
    </dgm:pt>
    <dgm:pt modelId="{BDF26120-4860-49C1-8337-50AD65ED35A0}">
      <dgm:prSet phldrT="[Text]"/>
      <dgm:spPr>
        <a:solidFill>
          <a:schemeClr val="bg1"/>
        </a:solidFill>
      </dgm:spPr>
      <dgm:t>
        <a:bodyPr/>
        <a:lstStyle/>
        <a:p>
          <a:r>
            <a:rPr lang="en-IN" b="1" dirty="0" smtClean="0">
              <a:solidFill>
                <a:schemeClr val="tx1"/>
              </a:solidFill>
              <a:latin typeface="Cambria" panose="02040503050406030204" pitchFamily="18" charset="0"/>
            </a:rPr>
            <a:t>Infrastructure Creation</a:t>
          </a:r>
          <a:endParaRPr lang="en-IN" b="1" dirty="0">
            <a:solidFill>
              <a:schemeClr val="tx1"/>
            </a:solidFill>
            <a:latin typeface="Cambria" panose="02040503050406030204" pitchFamily="18" charset="0"/>
          </a:endParaRPr>
        </a:p>
      </dgm:t>
    </dgm:pt>
    <dgm:pt modelId="{1D165892-2D1B-46A2-9F5B-441F64562D4D}" type="parTrans" cxnId="{AFC45E97-9CEF-4590-81F8-DB6A44D62FF1}">
      <dgm:prSet/>
      <dgm:spPr/>
      <dgm:t>
        <a:bodyPr/>
        <a:lstStyle/>
        <a:p>
          <a:endParaRPr lang="en-IN"/>
        </a:p>
      </dgm:t>
    </dgm:pt>
    <dgm:pt modelId="{AD3AC060-F1C2-48FB-A054-3DD9EE45375A}" type="sibTrans" cxnId="{AFC45E97-9CEF-4590-81F8-DB6A44D62FF1}">
      <dgm:prSet/>
      <dgm:spPr/>
      <dgm:t>
        <a:bodyPr/>
        <a:lstStyle/>
        <a:p>
          <a:endParaRPr lang="en-IN"/>
        </a:p>
      </dgm:t>
    </dgm:pt>
    <dgm:pt modelId="{E3C8D453-E4EC-4DC2-BA89-0A6263423CC4}">
      <dgm:prSet phldrT="[Text]"/>
      <dgm:spPr>
        <a:solidFill>
          <a:schemeClr val="bg1"/>
        </a:solidFill>
      </dgm:spPr>
      <dgm:t>
        <a:bodyPr/>
        <a:lstStyle/>
        <a:p>
          <a:r>
            <a:rPr lang="en-IN" b="1" dirty="0" smtClean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rPr>
            <a:t>On Boarding of Rolling Stocks</a:t>
          </a:r>
          <a:endParaRPr lang="en-IN" b="1" dirty="0">
            <a:solidFill>
              <a:schemeClr val="tx1">
                <a:lumMod val="75000"/>
                <a:lumOff val="25000"/>
              </a:schemeClr>
            </a:solidFill>
            <a:latin typeface="Cambria" panose="02040503050406030204" pitchFamily="18" charset="0"/>
          </a:endParaRPr>
        </a:p>
      </dgm:t>
    </dgm:pt>
    <dgm:pt modelId="{A52D29F7-F6CE-4A84-9279-ABCC9F0E2408}" type="parTrans" cxnId="{314D853B-F317-4757-831F-303A1266B3DE}">
      <dgm:prSet/>
      <dgm:spPr/>
      <dgm:t>
        <a:bodyPr/>
        <a:lstStyle/>
        <a:p>
          <a:endParaRPr lang="en-IN"/>
        </a:p>
      </dgm:t>
    </dgm:pt>
    <dgm:pt modelId="{B064072E-F15E-4628-A5C8-17B39E65101E}" type="sibTrans" cxnId="{314D853B-F317-4757-831F-303A1266B3DE}">
      <dgm:prSet/>
      <dgm:spPr/>
      <dgm:t>
        <a:bodyPr/>
        <a:lstStyle/>
        <a:p>
          <a:endParaRPr lang="en-IN"/>
        </a:p>
      </dgm:t>
    </dgm:pt>
    <dgm:pt modelId="{EB53838D-F213-4E36-81DC-F2C7F0634B12}" type="pres">
      <dgm:prSet presAssocID="{DABCF9D2-6777-439D-AC39-633182F0BE38}" presName="CompostProcess" presStyleCnt="0">
        <dgm:presLayoutVars>
          <dgm:dir/>
          <dgm:resizeHandles val="exact"/>
        </dgm:presLayoutVars>
      </dgm:prSet>
      <dgm:spPr/>
    </dgm:pt>
    <dgm:pt modelId="{22A95802-0B3C-4823-9BBB-3ADA3EDD74EB}" type="pres">
      <dgm:prSet presAssocID="{DABCF9D2-6777-439D-AC39-633182F0BE38}" presName="arrow" presStyleLbl="bgShp" presStyleIdx="0" presStyleCnt="1"/>
      <dgm:spPr/>
    </dgm:pt>
    <dgm:pt modelId="{DC9C2F00-24C6-48DE-A008-4EEE28FA4468}" type="pres">
      <dgm:prSet presAssocID="{DABCF9D2-6777-439D-AC39-633182F0BE38}" presName="linearProcess" presStyleCnt="0"/>
      <dgm:spPr/>
    </dgm:pt>
    <dgm:pt modelId="{90006AED-B831-49AC-8956-6AB170263C86}" type="pres">
      <dgm:prSet presAssocID="{BC2C1C85-A57A-4E3B-86A2-E1B18A662D51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64C1D95-C864-49D0-9127-A8664AF9C520}" type="pres">
      <dgm:prSet presAssocID="{7F9AF2E1-EC77-48F9-AE51-4CC180F04C0C}" presName="sibTrans" presStyleCnt="0"/>
      <dgm:spPr/>
    </dgm:pt>
    <dgm:pt modelId="{8D5E80FD-D652-4A4A-9335-6E55F0A10902}" type="pres">
      <dgm:prSet presAssocID="{BDF26120-4860-49C1-8337-50AD65ED35A0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942D92E-217D-43D4-890F-99FBEB2144E0}" type="pres">
      <dgm:prSet presAssocID="{AD3AC060-F1C2-48FB-A054-3DD9EE45375A}" presName="sibTrans" presStyleCnt="0"/>
      <dgm:spPr/>
    </dgm:pt>
    <dgm:pt modelId="{EE65A63D-A968-4AB0-BB9E-C27C566C77CC}" type="pres">
      <dgm:prSet presAssocID="{E3C8D453-E4EC-4DC2-BA89-0A6263423CC4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7E913E1-180A-48A2-A59A-AEA13FF9F3E8}" type="pres">
      <dgm:prSet presAssocID="{B064072E-F15E-4628-A5C8-17B39E65101E}" presName="sibTrans" presStyleCnt="0"/>
      <dgm:spPr/>
    </dgm:pt>
    <dgm:pt modelId="{F2B588FA-995D-4D00-8CA2-7820047782DD}" type="pres">
      <dgm:prSet presAssocID="{389A11F1-0F96-4CE2-9340-B18FF728F9B4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02F1B90-BABC-4A13-A794-E4CE674DC88C}" type="presOf" srcId="{DABCF9D2-6777-439D-AC39-633182F0BE38}" destId="{EB53838D-F213-4E36-81DC-F2C7F0634B12}" srcOrd="0" destOrd="0" presId="urn:microsoft.com/office/officeart/2005/8/layout/hProcess9"/>
    <dgm:cxn modelId="{314D853B-F317-4757-831F-303A1266B3DE}" srcId="{DABCF9D2-6777-439D-AC39-633182F0BE38}" destId="{E3C8D453-E4EC-4DC2-BA89-0A6263423CC4}" srcOrd="2" destOrd="0" parTransId="{A52D29F7-F6CE-4A84-9279-ABCC9F0E2408}" sibTransId="{B064072E-F15E-4628-A5C8-17B39E65101E}"/>
    <dgm:cxn modelId="{0C4CD6BE-671F-4BB6-AB29-D069AF042406}" type="presOf" srcId="{E3C8D453-E4EC-4DC2-BA89-0A6263423CC4}" destId="{EE65A63D-A968-4AB0-BB9E-C27C566C77CC}" srcOrd="0" destOrd="0" presId="urn:microsoft.com/office/officeart/2005/8/layout/hProcess9"/>
    <dgm:cxn modelId="{F4B2DE79-1F6A-471A-AEE1-A012CFE414E7}" type="presOf" srcId="{BDF26120-4860-49C1-8337-50AD65ED35A0}" destId="{8D5E80FD-D652-4A4A-9335-6E55F0A10902}" srcOrd="0" destOrd="0" presId="urn:microsoft.com/office/officeart/2005/8/layout/hProcess9"/>
    <dgm:cxn modelId="{AFC45E97-9CEF-4590-81F8-DB6A44D62FF1}" srcId="{DABCF9D2-6777-439D-AC39-633182F0BE38}" destId="{BDF26120-4860-49C1-8337-50AD65ED35A0}" srcOrd="1" destOrd="0" parTransId="{1D165892-2D1B-46A2-9F5B-441F64562D4D}" sibTransId="{AD3AC060-F1C2-48FB-A054-3DD9EE45375A}"/>
    <dgm:cxn modelId="{09BA235D-4539-408F-B777-81F86E47679E}" srcId="{DABCF9D2-6777-439D-AC39-633182F0BE38}" destId="{389A11F1-0F96-4CE2-9340-B18FF728F9B4}" srcOrd="3" destOrd="0" parTransId="{A5A1C9BC-AE47-4F6F-ABC7-BFA9B624D116}" sibTransId="{433B9428-67CE-4984-B034-5C7EA39B8AC7}"/>
    <dgm:cxn modelId="{5C106B57-705F-42B2-9D84-CF633C1323DF}" type="presOf" srcId="{BC2C1C85-A57A-4E3B-86A2-E1B18A662D51}" destId="{90006AED-B831-49AC-8956-6AB170263C86}" srcOrd="0" destOrd="0" presId="urn:microsoft.com/office/officeart/2005/8/layout/hProcess9"/>
    <dgm:cxn modelId="{CDF7F9F5-051D-4948-8CE0-F7F25E793532}" srcId="{DABCF9D2-6777-439D-AC39-633182F0BE38}" destId="{BC2C1C85-A57A-4E3B-86A2-E1B18A662D51}" srcOrd="0" destOrd="0" parTransId="{B0B6D75B-41B7-4C45-8186-AD844F92D33A}" sibTransId="{7F9AF2E1-EC77-48F9-AE51-4CC180F04C0C}"/>
    <dgm:cxn modelId="{BF48001E-5310-4CBA-9DE4-A868395887FB}" type="presOf" srcId="{389A11F1-0F96-4CE2-9340-B18FF728F9B4}" destId="{F2B588FA-995D-4D00-8CA2-7820047782DD}" srcOrd="0" destOrd="0" presId="urn:microsoft.com/office/officeart/2005/8/layout/hProcess9"/>
    <dgm:cxn modelId="{0DFB8937-8AA7-4CE3-BF39-91BDAA058B4F}" type="presParOf" srcId="{EB53838D-F213-4E36-81DC-F2C7F0634B12}" destId="{22A95802-0B3C-4823-9BBB-3ADA3EDD74EB}" srcOrd="0" destOrd="0" presId="urn:microsoft.com/office/officeart/2005/8/layout/hProcess9"/>
    <dgm:cxn modelId="{4A98D3D1-E6A4-4F12-B388-33E3C9895AD0}" type="presParOf" srcId="{EB53838D-F213-4E36-81DC-F2C7F0634B12}" destId="{DC9C2F00-24C6-48DE-A008-4EEE28FA4468}" srcOrd="1" destOrd="0" presId="urn:microsoft.com/office/officeart/2005/8/layout/hProcess9"/>
    <dgm:cxn modelId="{030C9A02-4819-41BE-A963-911B1F8FCCCB}" type="presParOf" srcId="{DC9C2F00-24C6-48DE-A008-4EEE28FA4468}" destId="{90006AED-B831-49AC-8956-6AB170263C86}" srcOrd="0" destOrd="0" presId="urn:microsoft.com/office/officeart/2005/8/layout/hProcess9"/>
    <dgm:cxn modelId="{C106A145-FBE5-46F9-9C47-11E447F8984C}" type="presParOf" srcId="{DC9C2F00-24C6-48DE-A008-4EEE28FA4468}" destId="{864C1D95-C864-49D0-9127-A8664AF9C520}" srcOrd="1" destOrd="0" presId="urn:microsoft.com/office/officeart/2005/8/layout/hProcess9"/>
    <dgm:cxn modelId="{53271839-67F1-42B1-96DD-71C130D1CB97}" type="presParOf" srcId="{DC9C2F00-24C6-48DE-A008-4EEE28FA4468}" destId="{8D5E80FD-D652-4A4A-9335-6E55F0A10902}" srcOrd="2" destOrd="0" presId="urn:microsoft.com/office/officeart/2005/8/layout/hProcess9"/>
    <dgm:cxn modelId="{5B59AA16-2858-4FD3-9182-E7E071FA8A03}" type="presParOf" srcId="{DC9C2F00-24C6-48DE-A008-4EEE28FA4468}" destId="{B942D92E-217D-43D4-890F-99FBEB2144E0}" srcOrd="3" destOrd="0" presId="urn:microsoft.com/office/officeart/2005/8/layout/hProcess9"/>
    <dgm:cxn modelId="{E78FE8F6-E1F7-4A7B-8663-F5F2D87FFEFB}" type="presParOf" srcId="{DC9C2F00-24C6-48DE-A008-4EEE28FA4468}" destId="{EE65A63D-A968-4AB0-BB9E-C27C566C77CC}" srcOrd="4" destOrd="0" presId="urn:microsoft.com/office/officeart/2005/8/layout/hProcess9"/>
    <dgm:cxn modelId="{D52530DB-5220-404D-99D5-46E22E45700C}" type="presParOf" srcId="{DC9C2F00-24C6-48DE-A008-4EEE28FA4468}" destId="{A7E913E1-180A-48A2-A59A-AEA13FF9F3E8}" srcOrd="5" destOrd="0" presId="urn:microsoft.com/office/officeart/2005/8/layout/hProcess9"/>
    <dgm:cxn modelId="{06F6493B-99A9-4972-8B3B-4CAACBA1B3A4}" type="presParOf" srcId="{DC9C2F00-24C6-48DE-A008-4EEE28FA4468}" destId="{F2B588FA-995D-4D00-8CA2-7820047782D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95802-0B3C-4823-9BBB-3ADA3EDD74EB}">
      <dsp:nvSpPr>
        <dsp:cNvPr id="0" name=""/>
        <dsp:cNvSpPr/>
      </dsp:nvSpPr>
      <dsp:spPr>
        <a:xfrm>
          <a:off x="831924" y="0"/>
          <a:ext cx="9428479" cy="5761817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006AED-B831-49AC-8956-6AB170263C86}">
      <dsp:nvSpPr>
        <dsp:cNvPr id="0" name=""/>
        <dsp:cNvSpPr/>
      </dsp:nvSpPr>
      <dsp:spPr>
        <a:xfrm>
          <a:off x="5551" y="1728545"/>
          <a:ext cx="2670174" cy="230472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1" kern="1200" dirty="0" smtClean="0">
              <a:latin typeface="Cambria" panose="02040503050406030204" pitchFamily="18" charset="0"/>
            </a:rPr>
            <a:t>DPR Feasibility Study</a:t>
          </a:r>
          <a:endParaRPr lang="en-IN" sz="2600" kern="1200" dirty="0"/>
        </a:p>
      </dsp:txBody>
      <dsp:txXfrm>
        <a:off x="118058" y="1841052"/>
        <a:ext cx="2445160" cy="2079712"/>
      </dsp:txXfrm>
    </dsp:sp>
    <dsp:sp modelId="{8D5E80FD-D652-4A4A-9335-6E55F0A10902}">
      <dsp:nvSpPr>
        <dsp:cNvPr id="0" name=""/>
        <dsp:cNvSpPr/>
      </dsp:nvSpPr>
      <dsp:spPr>
        <a:xfrm>
          <a:off x="2809235" y="1728545"/>
          <a:ext cx="2670174" cy="2304726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Infrastructure Creation</a:t>
          </a:r>
          <a:endParaRPr lang="en-IN" sz="2600" b="1" kern="1200" dirty="0">
            <a:solidFill>
              <a:schemeClr val="tx1"/>
            </a:solidFill>
            <a:latin typeface="Cambria" panose="02040503050406030204" pitchFamily="18" charset="0"/>
          </a:endParaRPr>
        </a:p>
      </dsp:txBody>
      <dsp:txXfrm>
        <a:off x="2921742" y="1841052"/>
        <a:ext cx="2445160" cy="2079712"/>
      </dsp:txXfrm>
    </dsp:sp>
    <dsp:sp modelId="{EE65A63D-A968-4AB0-BB9E-C27C566C77CC}">
      <dsp:nvSpPr>
        <dsp:cNvPr id="0" name=""/>
        <dsp:cNvSpPr/>
      </dsp:nvSpPr>
      <dsp:spPr>
        <a:xfrm>
          <a:off x="5612918" y="1728545"/>
          <a:ext cx="2670174" cy="2304726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On Boarding of Rolling Stocks</a:t>
          </a:r>
          <a:endParaRPr lang="en-IN" sz="2600" b="1" kern="1200" dirty="0">
            <a:solidFill>
              <a:schemeClr val="tx1"/>
            </a:solidFill>
            <a:latin typeface="Cambria" panose="02040503050406030204" pitchFamily="18" charset="0"/>
          </a:endParaRPr>
        </a:p>
      </dsp:txBody>
      <dsp:txXfrm>
        <a:off x="5725425" y="1841052"/>
        <a:ext cx="2445160" cy="2079712"/>
      </dsp:txXfrm>
    </dsp:sp>
    <dsp:sp modelId="{F2B588FA-995D-4D00-8CA2-7820047782DD}">
      <dsp:nvSpPr>
        <dsp:cNvPr id="0" name=""/>
        <dsp:cNvSpPr/>
      </dsp:nvSpPr>
      <dsp:spPr>
        <a:xfrm>
          <a:off x="8416602" y="1728545"/>
          <a:ext cx="2670174" cy="2304726"/>
        </a:xfrm>
        <a:prstGeom prst="roundRect">
          <a:avLst/>
        </a:prstGeom>
        <a:solidFill>
          <a:schemeClr val="bg1"/>
        </a:solidFill>
        <a:ln w="31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Operation Management</a:t>
          </a:r>
          <a:endParaRPr lang="en-IN" sz="2600" b="1" kern="1200" dirty="0">
            <a:solidFill>
              <a:schemeClr val="tx1"/>
            </a:solidFill>
            <a:latin typeface="Cambria" panose="02040503050406030204" pitchFamily="18" charset="0"/>
          </a:endParaRPr>
        </a:p>
      </dsp:txBody>
      <dsp:txXfrm>
        <a:off x="8529109" y="1841052"/>
        <a:ext cx="2445160" cy="20797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95802-0B3C-4823-9BBB-3ADA3EDD74EB}">
      <dsp:nvSpPr>
        <dsp:cNvPr id="0" name=""/>
        <dsp:cNvSpPr/>
      </dsp:nvSpPr>
      <dsp:spPr>
        <a:xfrm>
          <a:off x="831924" y="0"/>
          <a:ext cx="9428479" cy="5761817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006AED-B831-49AC-8956-6AB170263C86}">
      <dsp:nvSpPr>
        <dsp:cNvPr id="0" name=""/>
        <dsp:cNvSpPr/>
      </dsp:nvSpPr>
      <dsp:spPr>
        <a:xfrm>
          <a:off x="5551" y="1728545"/>
          <a:ext cx="2670174" cy="2304726"/>
        </a:xfrm>
        <a:prstGeom prst="roundRect">
          <a:avLst/>
        </a:prstGeom>
        <a:solidFill>
          <a:schemeClr val="bg1"/>
        </a:solidFill>
        <a:ln w="31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DPR Feasibility Study</a:t>
          </a:r>
          <a:endParaRPr lang="en-IN" sz="2600" kern="1200" dirty="0">
            <a:solidFill>
              <a:schemeClr val="tx1"/>
            </a:solidFill>
          </a:endParaRPr>
        </a:p>
      </dsp:txBody>
      <dsp:txXfrm>
        <a:off x="118058" y="1841052"/>
        <a:ext cx="2445160" cy="2079712"/>
      </dsp:txXfrm>
    </dsp:sp>
    <dsp:sp modelId="{8D5E80FD-D652-4A4A-9335-6E55F0A10902}">
      <dsp:nvSpPr>
        <dsp:cNvPr id="0" name=""/>
        <dsp:cNvSpPr/>
      </dsp:nvSpPr>
      <dsp:spPr>
        <a:xfrm>
          <a:off x="2809235" y="1728545"/>
          <a:ext cx="2670174" cy="2304726"/>
        </a:xfrm>
        <a:prstGeom prst="round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1" kern="1200" dirty="0" smtClean="0">
              <a:latin typeface="Cambria" panose="02040503050406030204" pitchFamily="18" charset="0"/>
            </a:rPr>
            <a:t>Infrastructure Creation</a:t>
          </a:r>
          <a:endParaRPr lang="en-IN" sz="2600" b="1" kern="1200" dirty="0">
            <a:latin typeface="Cambria" panose="02040503050406030204" pitchFamily="18" charset="0"/>
          </a:endParaRPr>
        </a:p>
      </dsp:txBody>
      <dsp:txXfrm>
        <a:off x="2921742" y="1841052"/>
        <a:ext cx="2445160" cy="2079712"/>
      </dsp:txXfrm>
    </dsp:sp>
    <dsp:sp modelId="{EE65A63D-A968-4AB0-BB9E-C27C566C77CC}">
      <dsp:nvSpPr>
        <dsp:cNvPr id="0" name=""/>
        <dsp:cNvSpPr/>
      </dsp:nvSpPr>
      <dsp:spPr>
        <a:xfrm>
          <a:off x="5612918" y="1728545"/>
          <a:ext cx="2670174" cy="2304726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On Boarding of Rolling Stocks</a:t>
          </a:r>
          <a:endParaRPr lang="en-IN" sz="2600" b="1" kern="1200" dirty="0">
            <a:solidFill>
              <a:schemeClr val="tx1"/>
            </a:solidFill>
            <a:latin typeface="Cambria" panose="02040503050406030204" pitchFamily="18" charset="0"/>
          </a:endParaRPr>
        </a:p>
      </dsp:txBody>
      <dsp:txXfrm>
        <a:off x="5725425" y="1841052"/>
        <a:ext cx="2445160" cy="2079712"/>
      </dsp:txXfrm>
    </dsp:sp>
    <dsp:sp modelId="{F2B588FA-995D-4D00-8CA2-7820047782DD}">
      <dsp:nvSpPr>
        <dsp:cNvPr id="0" name=""/>
        <dsp:cNvSpPr/>
      </dsp:nvSpPr>
      <dsp:spPr>
        <a:xfrm>
          <a:off x="8416602" y="1728545"/>
          <a:ext cx="2670174" cy="2304726"/>
        </a:xfrm>
        <a:prstGeom prst="roundRect">
          <a:avLst/>
        </a:prstGeom>
        <a:solidFill>
          <a:schemeClr val="bg1"/>
        </a:solidFill>
        <a:ln w="31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Operation Management</a:t>
          </a:r>
          <a:endParaRPr lang="en-IN" sz="2600" b="1" kern="1200" dirty="0">
            <a:solidFill>
              <a:schemeClr val="tx1"/>
            </a:solidFill>
            <a:latin typeface="Cambria" panose="02040503050406030204" pitchFamily="18" charset="0"/>
          </a:endParaRPr>
        </a:p>
      </dsp:txBody>
      <dsp:txXfrm>
        <a:off x="8529109" y="1841052"/>
        <a:ext cx="2445160" cy="20797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95802-0B3C-4823-9BBB-3ADA3EDD74EB}">
      <dsp:nvSpPr>
        <dsp:cNvPr id="0" name=""/>
        <dsp:cNvSpPr/>
      </dsp:nvSpPr>
      <dsp:spPr>
        <a:xfrm>
          <a:off x="831924" y="0"/>
          <a:ext cx="9428479" cy="5761817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006AED-B831-49AC-8956-6AB170263C86}">
      <dsp:nvSpPr>
        <dsp:cNvPr id="0" name=""/>
        <dsp:cNvSpPr/>
      </dsp:nvSpPr>
      <dsp:spPr>
        <a:xfrm>
          <a:off x="5551" y="1728545"/>
          <a:ext cx="2670174" cy="2304726"/>
        </a:xfrm>
        <a:prstGeom prst="roundRect">
          <a:avLst/>
        </a:prstGeom>
        <a:solidFill>
          <a:schemeClr val="bg1"/>
        </a:solidFill>
        <a:ln w="31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DPR Feasibility Study</a:t>
          </a:r>
          <a:endParaRPr lang="en-IN" sz="2600" kern="1200" dirty="0">
            <a:solidFill>
              <a:schemeClr val="tx1"/>
            </a:solidFill>
          </a:endParaRPr>
        </a:p>
      </dsp:txBody>
      <dsp:txXfrm>
        <a:off x="118058" y="1841052"/>
        <a:ext cx="2445160" cy="2079712"/>
      </dsp:txXfrm>
    </dsp:sp>
    <dsp:sp modelId="{8D5E80FD-D652-4A4A-9335-6E55F0A10902}">
      <dsp:nvSpPr>
        <dsp:cNvPr id="0" name=""/>
        <dsp:cNvSpPr/>
      </dsp:nvSpPr>
      <dsp:spPr>
        <a:xfrm>
          <a:off x="2809235" y="1728545"/>
          <a:ext cx="2670174" cy="2304726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Infrastructure Creation</a:t>
          </a:r>
          <a:endParaRPr lang="en-IN" sz="2600" b="1" kern="1200" dirty="0">
            <a:solidFill>
              <a:schemeClr val="tx1"/>
            </a:solidFill>
            <a:latin typeface="Cambria" panose="02040503050406030204" pitchFamily="18" charset="0"/>
          </a:endParaRPr>
        </a:p>
      </dsp:txBody>
      <dsp:txXfrm>
        <a:off x="2921742" y="1841052"/>
        <a:ext cx="2445160" cy="2079712"/>
      </dsp:txXfrm>
    </dsp:sp>
    <dsp:sp modelId="{EE65A63D-A968-4AB0-BB9E-C27C566C77CC}">
      <dsp:nvSpPr>
        <dsp:cNvPr id="0" name=""/>
        <dsp:cNvSpPr/>
      </dsp:nvSpPr>
      <dsp:spPr>
        <a:xfrm>
          <a:off x="5612918" y="1728545"/>
          <a:ext cx="2670174" cy="2304726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1" kern="1200" dirty="0" smtClean="0">
              <a:solidFill>
                <a:schemeClr val="bg1"/>
              </a:solidFill>
              <a:latin typeface="Cambria" panose="02040503050406030204" pitchFamily="18" charset="0"/>
            </a:rPr>
            <a:t>On Boarding of Rolling Stocks</a:t>
          </a:r>
          <a:endParaRPr lang="en-IN" sz="2600" b="1" kern="1200" dirty="0">
            <a:solidFill>
              <a:schemeClr val="bg1"/>
            </a:solidFill>
            <a:latin typeface="Cambria" panose="02040503050406030204" pitchFamily="18" charset="0"/>
          </a:endParaRPr>
        </a:p>
      </dsp:txBody>
      <dsp:txXfrm>
        <a:off x="5725425" y="1841052"/>
        <a:ext cx="2445160" cy="2079712"/>
      </dsp:txXfrm>
    </dsp:sp>
    <dsp:sp modelId="{F2B588FA-995D-4D00-8CA2-7820047782DD}">
      <dsp:nvSpPr>
        <dsp:cNvPr id="0" name=""/>
        <dsp:cNvSpPr/>
      </dsp:nvSpPr>
      <dsp:spPr>
        <a:xfrm>
          <a:off x="8416602" y="1728545"/>
          <a:ext cx="2670174" cy="2304726"/>
        </a:xfrm>
        <a:prstGeom prst="roundRect">
          <a:avLst/>
        </a:prstGeom>
        <a:solidFill>
          <a:schemeClr val="bg1"/>
        </a:solidFill>
        <a:ln w="31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Operation Management</a:t>
          </a:r>
          <a:endParaRPr lang="en-IN" sz="2600" b="1" kern="1200" dirty="0">
            <a:solidFill>
              <a:schemeClr val="tx1"/>
            </a:solidFill>
            <a:latin typeface="Cambria" panose="02040503050406030204" pitchFamily="18" charset="0"/>
          </a:endParaRPr>
        </a:p>
      </dsp:txBody>
      <dsp:txXfrm>
        <a:off x="8529109" y="1841052"/>
        <a:ext cx="2445160" cy="20797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95802-0B3C-4823-9BBB-3ADA3EDD74EB}">
      <dsp:nvSpPr>
        <dsp:cNvPr id="0" name=""/>
        <dsp:cNvSpPr/>
      </dsp:nvSpPr>
      <dsp:spPr>
        <a:xfrm>
          <a:off x="831924" y="0"/>
          <a:ext cx="9428479" cy="5761817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006AED-B831-49AC-8956-6AB170263C86}">
      <dsp:nvSpPr>
        <dsp:cNvPr id="0" name=""/>
        <dsp:cNvSpPr/>
      </dsp:nvSpPr>
      <dsp:spPr>
        <a:xfrm>
          <a:off x="5551" y="1728545"/>
          <a:ext cx="2670174" cy="2304726"/>
        </a:xfrm>
        <a:prstGeom prst="roundRect">
          <a:avLst/>
        </a:prstGeom>
        <a:solidFill>
          <a:schemeClr val="bg1"/>
        </a:solidFill>
        <a:ln w="31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DPR Feasibility Study</a:t>
          </a:r>
          <a:endParaRPr lang="en-IN" sz="2600" kern="1200" dirty="0">
            <a:solidFill>
              <a:schemeClr val="tx1"/>
            </a:solidFill>
          </a:endParaRPr>
        </a:p>
      </dsp:txBody>
      <dsp:txXfrm>
        <a:off x="118058" y="1841052"/>
        <a:ext cx="2445160" cy="2079712"/>
      </dsp:txXfrm>
    </dsp:sp>
    <dsp:sp modelId="{8D5E80FD-D652-4A4A-9335-6E55F0A10902}">
      <dsp:nvSpPr>
        <dsp:cNvPr id="0" name=""/>
        <dsp:cNvSpPr/>
      </dsp:nvSpPr>
      <dsp:spPr>
        <a:xfrm>
          <a:off x="2809235" y="1728545"/>
          <a:ext cx="2670174" cy="2304726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1" kern="1200" dirty="0" smtClean="0">
              <a:solidFill>
                <a:schemeClr val="tx1"/>
              </a:solidFill>
              <a:latin typeface="Cambria" panose="02040503050406030204" pitchFamily="18" charset="0"/>
            </a:rPr>
            <a:t>Infrastructure Creation</a:t>
          </a:r>
          <a:endParaRPr lang="en-IN" sz="2600" b="1" kern="1200" dirty="0">
            <a:solidFill>
              <a:schemeClr val="tx1"/>
            </a:solidFill>
            <a:latin typeface="Cambria" panose="02040503050406030204" pitchFamily="18" charset="0"/>
          </a:endParaRPr>
        </a:p>
      </dsp:txBody>
      <dsp:txXfrm>
        <a:off x="2921742" y="1841052"/>
        <a:ext cx="2445160" cy="2079712"/>
      </dsp:txXfrm>
    </dsp:sp>
    <dsp:sp modelId="{EE65A63D-A968-4AB0-BB9E-C27C566C77CC}">
      <dsp:nvSpPr>
        <dsp:cNvPr id="0" name=""/>
        <dsp:cNvSpPr/>
      </dsp:nvSpPr>
      <dsp:spPr>
        <a:xfrm>
          <a:off x="5612918" y="1728545"/>
          <a:ext cx="2670174" cy="2304726"/>
        </a:xfrm>
        <a:prstGeom prst="round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1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</a:rPr>
            <a:t>On Boarding of Rolling Stocks</a:t>
          </a:r>
          <a:endParaRPr lang="en-IN" sz="2600" b="1" kern="1200" dirty="0">
            <a:solidFill>
              <a:schemeClr val="tx1">
                <a:lumMod val="75000"/>
                <a:lumOff val="25000"/>
              </a:schemeClr>
            </a:solidFill>
            <a:latin typeface="Cambria" panose="02040503050406030204" pitchFamily="18" charset="0"/>
          </a:endParaRPr>
        </a:p>
      </dsp:txBody>
      <dsp:txXfrm>
        <a:off x="5725425" y="1841052"/>
        <a:ext cx="2445160" cy="2079712"/>
      </dsp:txXfrm>
    </dsp:sp>
    <dsp:sp modelId="{F2B588FA-995D-4D00-8CA2-7820047782DD}">
      <dsp:nvSpPr>
        <dsp:cNvPr id="0" name=""/>
        <dsp:cNvSpPr/>
      </dsp:nvSpPr>
      <dsp:spPr>
        <a:xfrm>
          <a:off x="8416602" y="1728545"/>
          <a:ext cx="2670174" cy="2304726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31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600" b="1" kern="1200" dirty="0" smtClean="0">
              <a:solidFill>
                <a:schemeClr val="bg1"/>
              </a:solidFill>
              <a:latin typeface="Cambria" panose="02040503050406030204" pitchFamily="18" charset="0"/>
            </a:rPr>
            <a:t>Operation Management</a:t>
          </a:r>
          <a:endParaRPr lang="en-IN" sz="2600" b="1" kern="1200" dirty="0">
            <a:solidFill>
              <a:schemeClr val="bg1"/>
            </a:solidFill>
            <a:latin typeface="Cambria" panose="02040503050406030204" pitchFamily="18" charset="0"/>
          </a:endParaRPr>
        </a:p>
      </dsp:txBody>
      <dsp:txXfrm>
        <a:off x="8529109" y="1841052"/>
        <a:ext cx="2445160" cy="2079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45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45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EABFD-76BF-41A7-9424-EA8C3CFD9B36}" type="datetimeFigureOut">
              <a:rPr lang="en-IN" smtClean="0"/>
              <a:t>23-01-2018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31900"/>
            <a:ext cx="5913437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117" y="4743579"/>
            <a:ext cx="5408930" cy="388111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2238"/>
            <a:ext cx="2929837" cy="49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29761" y="9362238"/>
            <a:ext cx="2929837" cy="494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EC1F3-4D69-4A5A-94CF-F61B07D3ED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446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31900"/>
            <a:ext cx="5913437" cy="3327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EC1F3-4D69-4A5A-94CF-F61B07D3EDD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0930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3863" y="1231900"/>
            <a:ext cx="5913437" cy="3327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CEC1F3-4D69-4A5A-94CF-F61B07D3EDD0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9842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D1C6-69DF-4633-9380-AEA95E130562}" type="datetimeFigureOut">
              <a:rPr lang="en-IN" smtClean="0"/>
              <a:t>23-01-2018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231F-8509-4D9F-8378-5E26EA7DBD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923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D1C6-69DF-4633-9380-AEA95E130562}" type="datetimeFigureOut">
              <a:rPr lang="en-IN" smtClean="0"/>
              <a:t>23-01-2018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231F-8509-4D9F-8378-5E26EA7DBD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169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D1C6-69DF-4633-9380-AEA95E130562}" type="datetimeFigureOut">
              <a:rPr lang="en-IN" smtClean="0"/>
              <a:t>23-01-2018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231F-8509-4D9F-8378-5E26EA7DBD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926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D1C6-69DF-4633-9380-AEA95E130562}" type="datetimeFigureOut">
              <a:rPr lang="en-IN" smtClean="0"/>
              <a:t>23-01-2018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231F-8509-4D9F-8378-5E26EA7DBD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D1C6-69DF-4633-9380-AEA95E130562}" type="datetimeFigureOut">
              <a:rPr lang="en-IN" smtClean="0"/>
              <a:t>23-01-2018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231F-8509-4D9F-8378-5E26EA7DBD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651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D1C6-69DF-4633-9380-AEA95E130562}" type="datetimeFigureOut">
              <a:rPr lang="en-IN" smtClean="0"/>
              <a:t>23-01-2018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231F-8509-4D9F-8378-5E26EA7DBD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505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D1C6-69DF-4633-9380-AEA95E130562}" type="datetimeFigureOut">
              <a:rPr lang="en-IN" smtClean="0"/>
              <a:t>23-01-2018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231F-8509-4D9F-8378-5E26EA7DBD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27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D1C6-69DF-4633-9380-AEA95E130562}" type="datetimeFigureOut">
              <a:rPr lang="en-IN" smtClean="0"/>
              <a:t>23-01-2018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231F-8509-4D9F-8378-5E26EA7DBD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82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D1C6-69DF-4633-9380-AEA95E130562}" type="datetimeFigureOut">
              <a:rPr lang="en-IN" smtClean="0"/>
              <a:t>23-01-2018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231F-8509-4D9F-8378-5E26EA7DBD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13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D1C6-69DF-4633-9380-AEA95E130562}" type="datetimeFigureOut">
              <a:rPr lang="en-IN" smtClean="0"/>
              <a:t>23-01-2018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231F-8509-4D9F-8378-5E26EA7DBD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597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BD1C6-69DF-4633-9380-AEA95E130562}" type="datetimeFigureOut">
              <a:rPr lang="en-IN" smtClean="0"/>
              <a:t>23-01-2018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0231F-8509-4D9F-8378-5E26EA7DBD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24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BD1C6-69DF-4633-9380-AEA95E130562}" type="datetimeFigureOut">
              <a:rPr lang="en-IN" smtClean="0"/>
              <a:t>23-01-2018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0231F-8509-4D9F-8378-5E26EA7DBD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92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en-US" dirty="0" smtClean="0"/>
          </a:p>
        </p:txBody>
      </p:sp>
      <p:sp>
        <p:nvSpPr>
          <p:cNvPr id="3077" name="TextBox 3"/>
          <p:cNvSpPr txBox="1">
            <a:spLocks noChangeArrowheads="1"/>
          </p:cNvSpPr>
          <p:nvPr/>
        </p:nvSpPr>
        <p:spPr bwMode="auto">
          <a:xfrm>
            <a:off x="2095501" y="5453064"/>
            <a:ext cx="8001001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1600" b="1" dirty="0">
                <a:latin typeface="Helvetica"/>
              </a:rPr>
              <a:t>An ISO 9001, 14001, OHSAS 18001 and ISO 27001 certified company</a:t>
            </a:r>
          </a:p>
        </p:txBody>
      </p:sp>
      <p:pic>
        <p:nvPicPr>
          <p:cNvPr id="6" name="Picture 5" descr="D:\d drive\branding\BACKGROU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129" y="1"/>
            <a:ext cx="12292130" cy="6886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D:\d drive\branding\Tagline-0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8" y="1219201"/>
            <a:ext cx="5675314" cy="384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2133601" y="5712026"/>
            <a:ext cx="800100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1400" b="1" dirty="0">
                <a:latin typeface="Helvetica" pitchFamily="34" charset="0"/>
                <a:cs typeface="Arial" charset="0"/>
              </a:rPr>
              <a:t>An ISO 9001, 14001, OHSAS 18001 and ISO 27001 certified company</a:t>
            </a:r>
          </a:p>
        </p:txBody>
      </p:sp>
      <p:pic>
        <p:nvPicPr>
          <p:cNvPr id="9" name="Picture 8" descr="C:\Users\smita.mathew\Desktop\J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40" y="5029202"/>
            <a:ext cx="729773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6" descr="CMMI_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731" y="6009550"/>
            <a:ext cx="1504949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C835A17-BC12-4353-A5B7-3E5DCCCC3CE3}" type="datetime1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Internal &amp; DIMTS Confidential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1F4D81-6F39-4BD8-AB4A-07A3C396F0B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2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981" y="2"/>
            <a:ext cx="11956473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latin typeface="helevatica"/>
              </a:defRPr>
            </a:lvl1pPr>
          </a:lstStyle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DPR Feasibility Study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399" y="655320"/>
            <a:ext cx="1114044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SWOT  &amp; PEST Analysis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Framework- MOD,IT Infrastructure, Vehicle Grid Integration Framework</a:t>
            </a:r>
          </a:p>
          <a:p>
            <a:pPr marL="3429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Amenities planning and design</a:t>
            </a:r>
          </a:p>
          <a:p>
            <a:pPr marL="3429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Helvitica"/>
              </a:rPr>
              <a:t>Capacity Building for Electric Bus Operations</a:t>
            </a:r>
          </a:p>
          <a:p>
            <a:pPr marL="3429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Helvitica"/>
              </a:rPr>
              <a:t>Gap and Benchmark Analysis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elevatica"/>
              <a:cs typeface="Arial" panose="020B0604020202020204" pitchFamily="34" charset="0"/>
            </a:endParaRPr>
          </a:p>
          <a:p>
            <a:pPr marL="3429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latin typeface="helevatica"/>
            </a:endParaRPr>
          </a:p>
          <a:p>
            <a:pPr marL="3429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IN" sz="2400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I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elevatica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elevatic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47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020" y="94129"/>
            <a:ext cx="11833412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Few Data Analysis </a:t>
            </a:r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Outputs</a:t>
            </a:r>
          </a:p>
        </p:txBody>
      </p:sp>
      <p:sp>
        <p:nvSpPr>
          <p:cNvPr id="5" name="Rectangle 4"/>
          <p:cNvSpPr/>
          <p:nvPr/>
        </p:nvSpPr>
        <p:spPr>
          <a:xfrm>
            <a:off x="443754" y="504869"/>
            <a:ext cx="108517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i="1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i="1" dirty="0" smtClean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  <a:p>
            <a:endParaRPr lang="en-IN" sz="2400" i="1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39590" y="672355"/>
            <a:ext cx="5795682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Travel demand forecasting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Calibration of demand model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Demand modelling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Validation of traffic demand forecast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Planning of bus/IPT terminals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Provision of Charging station at roadside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Preparation ‘on- &amp; off-street’ parking plans for charging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Suggest parking management measures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Identification of land use (Real Estate) as per Charging infrastructure  stations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Travel demand modelling and forecast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Scope of passenger shift from existing modes to the recommended system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Formulation of transport strategy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Improvement measures/system selection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Planning of existing and new terminal infrastructure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Network characteristics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Planning for road improvement measures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57" y="715646"/>
            <a:ext cx="4128244" cy="587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0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3995468454"/>
              </p:ext>
            </p:extLst>
          </p:nvPr>
        </p:nvGraphicFramePr>
        <p:xfrm>
          <a:off x="673848" y="800349"/>
          <a:ext cx="11092329" cy="5761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21020" y="94130"/>
            <a:ext cx="11833412" cy="4674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Electric Vehicle Mobility Project Components</a:t>
            </a:r>
            <a:endParaRPr lang="en-IN" sz="2400" b="1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9" y="5787503"/>
            <a:ext cx="1014930" cy="91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8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582211"/>
            <a:ext cx="11713284" cy="61917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020" y="94130"/>
            <a:ext cx="11833412" cy="4674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Electric Vehicle Mobility Project Components</a:t>
            </a:r>
            <a:endParaRPr lang="en-IN" sz="2400" b="1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</p:txBody>
      </p:sp>
    </p:spTree>
    <p:extLst>
      <p:ext uri="{BB962C8B-B14F-4D97-AF65-F5344CB8AC3E}">
        <p14:creationId xmlns:p14="http://schemas.microsoft.com/office/powerpoint/2010/main" val="239062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2746" y="49128"/>
            <a:ext cx="11833412" cy="4674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Infrastructure Charging Infrastructure Components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443754" y="504869"/>
            <a:ext cx="108517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i="1" dirty="0">
              <a:latin typeface="helevatic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i="1" dirty="0" smtClean="0">
              <a:latin typeface="helevatica"/>
            </a:endParaRPr>
          </a:p>
          <a:p>
            <a:endParaRPr lang="en-IN" sz="2400" i="1" dirty="0">
              <a:latin typeface="helevatic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6" y="645534"/>
            <a:ext cx="2953993" cy="197645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ounded Rectangle 10"/>
          <p:cNvSpPr/>
          <p:nvPr/>
        </p:nvSpPr>
        <p:spPr>
          <a:xfrm>
            <a:off x="3304957" y="2780323"/>
            <a:ext cx="2974324" cy="39937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n-IN" b="1" u="sng" dirty="0" smtClean="0">
              <a:solidFill>
                <a:schemeClr val="tx1"/>
              </a:solidFill>
              <a:latin typeface="helevatica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01811" y="2796524"/>
            <a:ext cx="3003177" cy="399377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3175"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Rounded Rectangle 13"/>
          <p:cNvSpPr/>
          <p:nvPr/>
        </p:nvSpPr>
        <p:spPr>
          <a:xfrm>
            <a:off x="6367444" y="2783077"/>
            <a:ext cx="2887963" cy="399377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175"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Rounded Rectangle 14"/>
          <p:cNvSpPr/>
          <p:nvPr/>
        </p:nvSpPr>
        <p:spPr>
          <a:xfrm>
            <a:off x="9346766" y="2775203"/>
            <a:ext cx="2791200" cy="399377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3175"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222747" y="2485270"/>
            <a:ext cx="2994279" cy="443198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b="1" dirty="0">
              <a:latin typeface="helevatica"/>
            </a:endParaRPr>
          </a:p>
          <a:p>
            <a:pPr algn="ctr"/>
            <a:r>
              <a:rPr lang="en-US" sz="2000" b="1" dirty="0">
                <a:latin typeface="helevatica"/>
              </a:rPr>
              <a:t>Charging </a:t>
            </a:r>
            <a:r>
              <a:rPr lang="en-US" sz="2000" b="1" dirty="0" smtClean="0">
                <a:latin typeface="helevatica"/>
              </a:rPr>
              <a:t>Infrastructure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>
                <a:latin typeface="helevatica"/>
              </a:rPr>
              <a:t>Level-1</a:t>
            </a:r>
            <a:r>
              <a:rPr lang="en-US" sz="1600" dirty="0">
                <a:latin typeface="helevatica"/>
              </a:rPr>
              <a:t> Charging </a:t>
            </a:r>
            <a:r>
              <a:rPr lang="en-US" sz="1600" dirty="0" smtClean="0">
                <a:latin typeface="helevatica"/>
              </a:rPr>
              <a:t>Infrastructure (Residential spaces, Offices, Household Supplies) 7-10 Hrs.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 smtClean="0">
                <a:latin typeface="helevatica"/>
              </a:rPr>
              <a:t>c</a:t>
            </a:r>
            <a:endParaRPr lang="en-US" sz="1600" dirty="0" smtClean="0">
              <a:latin typeface="helevatic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 smtClean="0">
                <a:latin typeface="helevatica"/>
              </a:rPr>
              <a:t>Level-3</a:t>
            </a:r>
            <a:r>
              <a:rPr lang="en-US" sz="1600" dirty="0" smtClean="0">
                <a:latin typeface="helevatica"/>
              </a:rPr>
              <a:t> Charging Infrastructure ( Petrol pumps, charging equipment's, vehicles) 10-30 Mins./ </a:t>
            </a:r>
            <a:r>
              <a:rPr lang="en-US" sz="1600" b="1" dirty="0" smtClean="0">
                <a:latin typeface="helevatica"/>
              </a:rPr>
              <a:t>Battery Swapping System</a:t>
            </a:r>
            <a:endParaRPr lang="en-US" sz="1600" b="1" dirty="0">
              <a:latin typeface="helevatica"/>
            </a:endParaRPr>
          </a:p>
          <a:p>
            <a:pPr algn="ctr"/>
            <a:endParaRPr lang="en-IN" sz="2400" b="1" dirty="0" smtClean="0">
              <a:latin typeface="helevatica"/>
            </a:endParaRPr>
          </a:p>
          <a:p>
            <a:pPr algn="ctr"/>
            <a:endParaRPr lang="en-US" sz="2400" b="1" dirty="0">
              <a:latin typeface="helevatic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79483" y="2577889"/>
            <a:ext cx="2994279" cy="24622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b="1" dirty="0">
              <a:latin typeface="helevatica"/>
            </a:endParaRPr>
          </a:p>
          <a:p>
            <a:pPr algn="ctr"/>
            <a:r>
              <a:rPr lang="en-IN" sz="2000" b="1" dirty="0" smtClean="0">
                <a:latin typeface="helevatica"/>
              </a:rPr>
              <a:t>Electric </a:t>
            </a:r>
            <a:r>
              <a:rPr lang="en-IN" sz="2000" b="1" dirty="0">
                <a:latin typeface="helevatica"/>
              </a:rPr>
              <a:t>Vehicle </a:t>
            </a:r>
            <a:r>
              <a:rPr lang="en-IN" sz="2000" b="1" dirty="0" smtClean="0">
                <a:latin typeface="helevatica"/>
              </a:rPr>
              <a:t>Plug</a:t>
            </a:r>
          </a:p>
          <a:p>
            <a:pPr algn="ctr"/>
            <a:endParaRPr lang="en-IN" sz="2000" b="1" dirty="0">
              <a:latin typeface="helevatic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>
                <a:latin typeface="helevatica"/>
              </a:rPr>
              <a:t>AC </a:t>
            </a:r>
            <a:r>
              <a:rPr lang="en-IN" sz="1600" dirty="0" smtClean="0">
                <a:latin typeface="helevatica"/>
              </a:rPr>
              <a:t>Plug</a:t>
            </a:r>
          </a:p>
          <a:p>
            <a:pPr marL="268288" indent="-268288"/>
            <a:r>
              <a:rPr lang="en-IN" sz="1600" dirty="0">
                <a:latin typeface="helevatica"/>
              </a:rPr>
              <a:t> </a:t>
            </a:r>
            <a:r>
              <a:rPr lang="en-IN" sz="1600" dirty="0" smtClean="0">
                <a:latin typeface="helevatica"/>
              </a:rPr>
              <a:t>    (</a:t>
            </a:r>
            <a:r>
              <a:rPr lang="en-IN" sz="1600" dirty="0" err="1" smtClean="0">
                <a:latin typeface="helevatica"/>
              </a:rPr>
              <a:t>Yazaki</a:t>
            </a:r>
            <a:r>
              <a:rPr lang="en-IN" sz="1600" dirty="0" smtClean="0">
                <a:latin typeface="helevatica"/>
              </a:rPr>
              <a:t> Plug, </a:t>
            </a:r>
            <a:r>
              <a:rPr lang="en-IN" sz="1600" dirty="0" err="1" smtClean="0">
                <a:latin typeface="helevatica"/>
              </a:rPr>
              <a:t>Mennekes</a:t>
            </a:r>
            <a:r>
              <a:rPr lang="en-IN" sz="1600" dirty="0" smtClean="0">
                <a:latin typeface="helevatica"/>
              </a:rPr>
              <a:t>       Plug, </a:t>
            </a:r>
            <a:r>
              <a:rPr lang="en-IN" sz="1600" dirty="0" err="1" smtClean="0">
                <a:latin typeface="helevatica"/>
              </a:rPr>
              <a:t>Scame</a:t>
            </a:r>
            <a:r>
              <a:rPr lang="en-IN" sz="1600" dirty="0" smtClean="0">
                <a:latin typeface="helevatica"/>
              </a:rPr>
              <a:t> Plug)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 smtClean="0">
                <a:latin typeface="helevatica"/>
              </a:rPr>
              <a:t>DC Plug</a:t>
            </a:r>
          </a:p>
          <a:p>
            <a:pPr marL="268288" indent="-268288"/>
            <a:r>
              <a:rPr lang="en-IN" sz="1600" dirty="0">
                <a:latin typeface="helevatica"/>
              </a:rPr>
              <a:t> </a:t>
            </a:r>
            <a:r>
              <a:rPr lang="en-IN" sz="1600" dirty="0" smtClean="0">
                <a:latin typeface="helevatica"/>
              </a:rPr>
              <a:t>    (</a:t>
            </a:r>
            <a:r>
              <a:rPr lang="en-IN" sz="1600" dirty="0" err="1" smtClean="0">
                <a:latin typeface="helevatica"/>
              </a:rPr>
              <a:t>CHAdeMO</a:t>
            </a:r>
            <a:r>
              <a:rPr lang="en-IN" sz="1600" dirty="0" smtClean="0">
                <a:latin typeface="helevatica"/>
              </a:rPr>
              <a:t> Plug, Combo Plug)</a:t>
            </a:r>
            <a:endParaRPr lang="en-US" sz="1600" dirty="0">
              <a:latin typeface="helevatic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385800" y="2496809"/>
            <a:ext cx="2791198" cy="38164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b="1" dirty="0">
              <a:latin typeface="helevatica"/>
            </a:endParaRPr>
          </a:p>
          <a:p>
            <a:pPr algn="ctr"/>
            <a:r>
              <a:rPr lang="en-IN" sz="2000" b="1" dirty="0" smtClean="0">
                <a:latin typeface="helevatica"/>
              </a:rPr>
              <a:t>Addition EV Requirement</a:t>
            </a:r>
          </a:p>
          <a:p>
            <a:pPr algn="ctr"/>
            <a:endParaRPr lang="en-US" sz="2400" b="1" dirty="0" smtClean="0">
              <a:latin typeface="helevatic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helevatica"/>
              </a:rPr>
              <a:t>Mobile App/ Web </a:t>
            </a:r>
            <a:r>
              <a:rPr lang="en-US" sz="1600" dirty="0" smtClean="0">
                <a:latin typeface="helevatica"/>
              </a:rPr>
              <a:t>Portal </a:t>
            </a:r>
            <a:r>
              <a:rPr lang="en-US" sz="1600" dirty="0">
                <a:latin typeface="helevatica"/>
              </a:rPr>
              <a:t>for Booking of </a:t>
            </a:r>
            <a:r>
              <a:rPr lang="en-US" sz="1600" dirty="0" smtClean="0">
                <a:latin typeface="helevatica"/>
              </a:rPr>
              <a:t>Slots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helevatica"/>
              </a:rPr>
              <a:t>Central Management Center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helevatica"/>
              </a:rPr>
              <a:t>Metering &amp; Billing System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helevatica"/>
              </a:rPr>
              <a:t>Maintenance Mechanism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helevatica"/>
              </a:rPr>
              <a:t>Signage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helevatica"/>
              </a:rPr>
              <a:t>Lighting and Shelter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helevatica"/>
              </a:rPr>
              <a:t>AC &amp; Ventilation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helevatica"/>
              </a:rPr>
              <a:t>Fire Protection System</a:t>
            </a:r>
            <a:endParaRPr lang="en-US" sz="1600" dirty="0">
              <a:latin typeface="helevatic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316998" y="2502913"/>
            <a:ext cx="3011415" cy="350865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IN" b="1" dirty="0">
              <a:latin typeface="helevatica"/>
            </a:endParaRPr>
          </a:p>
          <a:p>
            <a:pPr algn="ctr"/>
            <a:r>
              <a:rPr lang="en-IN" sz="2000" b="1" dirty="0" smtClean="0">
                <a:latin typeface="helevatica"/>
              </a:rPr>
              <a:t>Battery Swapping System</a:t>
            </a:r>
          </a:p>
          <a:p>
            <a:pPr algn="ctr"/>
            <a:endParaRPr lang="en-IN" sz="2000" b="1" dirty="0" smtClean="0">
              <a:latin typeface="helevatica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IN" sz="1600" dirty="0" smtClean="0">
                <a:latin typeface="helevatica"/>
              </a:rPr>
              <a:t>BMS </a:t>
            </a:r>
            <a:r>
              <a:rPr lang="en-IN" sz="1600" dirty="0">
                <a:latin typeface="helevatica"/>
              </a:rPr>
              <a:t>(</a:t>
            </a:r>
            <a:r>
              <a:rPr lang="en-IN" sz="1600" dirty="0" smtClean="0">
                <a:latin typeface="helevatica"/>
              </a:rPr>
              <a:t>Battery Management </a:t>
            </a:r>
            <a:r>
              <a:rPr lang="en-IN" sz="1600" dirty="0">
                <a:latin typeface="helevatica"/>
              </a:rPr>
              <a:t>System</a:t>
            </a:r>
            <a:r>
              <a:rPr lang="en-IN" sz="1600" dirty="0" smtClean="0">
                <a:latin typeface="helevatica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 smtClean="0">
                <a:latin typeface="helevatica"/>
              </a:rPr>
              <a:t>Bus </a:t>
            </a:r>
            <a:r>
              <a:rPr lang="en-IN" sz="1600" dirty="0">
                <a:latin typeface="helevatica"/>
              </a:rPr>
              <a:t>telematics </a:t>
            </a:r>
            <a:r>
              <a:rPr lang="en-IN" sz="1600" dirty="0" smtClean="0">
                <a:latin typeface="helevatica"/>
              </a:rPr>
              <a:t>system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 smtClean="0">
                <a:latin typeface="helevatica"/>
              </a:rPr>
              <a:t>Communication </a:t>
            </a:r>
            <a:r>
              <a:rPr lang="en-IN" sz="1600" dirty="0">
                <a:latin typeface="helevatica"/>
              </a:rPr>
              <a:t>with the cloud </a:t>
            </a:r>
            <a:r>
              <a:rPr lang="en-IN" sz="1600" dirty="0" smtClean="0">
                <a:latin typeface="helevatica"/>
              </a:rPr>
              <a:t>server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 smtClean="0">
                <a:latin typeface="helevatica"/>
              </a:rPr>
              <a:t>Connection </a:t>
            </a:r>
            <a:r>
              <a:rPr lang="en-IN" sz="1600" dirty="0">
                <a:latin typeface="helevatica"/>
              </a:rPr>
              <a:t>with the Swapping station </a:t>
            </a:r>
            <a:r>
              <a:rPr lang="en-IN" sz="1600" dirty="0" smtClean="0">
                <a:latin typeface="helevatica"/>
              </a:rPr>
              <a:t>gateway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 smtClean="0">
                <a:latin typeface="helevatica"/>
              </a:rPr>
              <a:t>Hand </a:t>
            </a:r>
            <a:r>
              <a:rPr lang="en-IN" sz="1600" dirty="0">
                <a:latin typeface="helevatica"/>
              </a:rPr>
              <a:t>Held Unit (HHU</a:t>
            </a:r>
            <a:r>
              <a:rPr lang="en-IN" sz="1600" dirty="0" smtClean="0">
                <a:latin typeface="helevatica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600" dirty="0" smtClean="0">
                <a:latin typeface="helevatica"/>
              </a:rPr>
              <a:t>Multiple </a:t>
            </a:r>
            <a:r>
              <a:rPr lang="en-IN" sz="1600" dirty="0">
                <a:latin typeface="helevatica"/>
              </a:rPr>
              <a:t>bulk chargers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98" y="658906"/>
            <a:ext cx="2904603" cy="19259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269" y="645535"/>
            <a:ext cx="2784720" cy="18512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19" y="645534"/>
            <a:ext cx="2587755" cy="19393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37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89" y="60960"/>
            <a:ext cx="12039600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defRPr>
            </a:lvl1pPr>
          </a:lstStyle>
          <a:p>
            <a:r>
              <a:rPr lang="en-IN" dirty="0" smtClean="0"/>
              <a:t>Charging Station Infrastructure 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237254" y="635604"/>
            <a:ext cx="11665186" cy="4339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Identification of Land for new facilities for on-route charging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Facilities for Battery Storage/Swapping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Identification of Power Supply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Additional Infrastructure creation for substation grid to depot for charging facility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Identification of Space in depots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Battery charging Architecture design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Parking Space design</a:t>
            </a:r>
          </a:p>
          <a:p>
            <a:endParaRPr lang="en-I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elevatica"/>
              <a:cs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157" y="2823865"/>
            <a:ext cx="6089232" cy="336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8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2" y="60961"/>
            <a:ext cx="12039600" cy="4674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defRPr>
            </a:lvl1pPr>
          </a:lstStyle>
          <a:p>
            <a:r>
              <a:rPr lang="en-IN" dirty="0" smtClean="0"/>
              <a:t>Project Management Consultancy for Infrastructure Creation 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457199" y="559397"/>
            <a:ext cx="11582402" cy="5078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Charging Infrastructure feasibility</a:t>
            </a:r>
          </a:p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Vehicle and infrastructure prerequisites</a:t>
            </a:r>
          </a:p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Charging at depot</a:t>
            </a:r>
          </a:p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Charging at end stations</a:t>
            </a:r>
          </a:p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Charging at bus stops</a:t>
            </a:r>
          </a:p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Charging during movement</a:t>
            </a:r>
          </a:p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helevatica"/>
            </a:endParaRPr>
          </a:p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Design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of Charging Infrastructure and its Standardization for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Electric station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helevatica"/>
            </a:endParaRPr>
          </a:p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Vehicle Time Balancing &amp; Charge Capability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Management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helevatica"/>
            </a:endParaRPr>
          </a:p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Bid process management for selection of project implementing agency</a:t>
            </a:r>
          </a:p>
          <a:p>
            <a:pPr>
              <a:buClr>
                <a:schemeClr val="tx1">
                  <a:lumMod val="50000"/>
                  <a:lumOff val="50000"/>
                </a:schemeClr>
              </a:buClr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helevatica"/>
            </a:endParaRPr>
          </a:p>
        </p:txBody>
      </p:sp>
    </p:spTree>
    <p:extLst>
      <p:ext uri="{BB962C8B-B14F-4D97-AF65-F5344CB8AC3E}">
        <p14:creationId xmlns:p14="http://schemas.microsoft.com/office/powerpoint/2010/main" val="315982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981" y="2"/>
            <a:ext cx="11956473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latin typeface="helevatica"/>
              </a:defRPr>
            </a:lvl1pPr>
          </a:lstStyle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Management Consultant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399" y="655321"/>
            <a:ext cx="1114044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Business Models</a:t>
            </a:r>
          </a:p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 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Build-Own-Operate</a:t>
            </a:r>
          </a:p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  </a:t>
            </a:r>
            <a:r>
              <a:rPr lang="en-US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Build-Maintain</a:t>
            </a:r>
          </a:p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Public Private Partnership</a:t>
            </a:r>
          </a:p>
          <a:p>
            <a:pPr marL="342900" indent="-342900"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Design Build Own Operate Transfer</a:t>
            </a:r>
            <a:endParaRPr lang="en-IN" sz="2000" dirty="0" smtClean="0">
              <a:latin typeface="helevatic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000" dirty="0">
              <a:latin typeface="helevatic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helevatica"/>
              </a:rPr>
              <a:t>Drawing out Requisite Specifications for E-Mobility Ecosystem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000" dirty="0" smtClean="0">
                <a:latin typeface="helevatica"/>
              </a:rPr>
              <a:t>Rolling out RFPs for Electric Bus, Supply &amp; Garage Equipment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Helvitica"/>
              </a:rPr>
              <a:t>Implementation </a:t>
            </a:r>
            <a:r>
              <a:rPr lang="en-US" sz="2000" dirty="0">
                <a:latin typeface="Helvitica"/>
              </a:rPr>
              <a:t>of ITS components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Helvitica"/>
              </a:rPr>
              <a:t>Plan-&gt;Supply-&gt;Installation-&gt;Go Live-&gt;Exit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000" dirty="0">
              <a:latin typeface="helevatica"/>
            </a:endParaRPr>
          </a:p>
        </p:txBody>
      </p:sp>
    </p:spTree>
    <p:extLst>
      <p:ext uri="{BB962C8B-B14F-4D97-AF65-F5344CB8AC3E}">
        <p14:creationId xmlns:p14="http://schemas.microsoft.com/office/powerpoint/2010/main" val="227925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22_Hybrid_Tro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452" y="645460"/>
            <a:ext cx="11416553" cy="6090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020" y="94129"/>
            <a:ext cx="11833412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Hybrid Charging</a:t>
            </a:r>
            <a:endParaRPr lang="en-IN" sz="2400" b="1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</p:txBody>
      </p:sp>
    </p:spTree>
    <p:extLst>
      <p:ext uri="{BB962C8B-B14F-4D97-AF65-F5344CB8AC3E}">
        <p14:creationId xmlns:p14="http://schemas.microsoft.com/office/powerpoint/2010/main" val="408253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3594254184"/>
              </p:ext>
            </p:extLst>
          </p:nvPr>
        </p:nvGraphicFramePr>
        <p:xfrm>
          <a:off x="673848" y="800349"/>
          <a:ext cx="11092329" cy="5761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21020" y="94130"/>
            <a:ext cx="11833412" cy="4674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Electric Vehicle Mobility Project Components</a:t>
            </a:r>
            <a:endParaRPr lang="en-IN" sz="2400" b="1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</p:txBody>
      </p:sp>
    </p:spTree>
    <p:extLst>
      <p:ext uri="{BB962C8B-B14F-4D97-AF65-F5344CB8AC3E}">
        <p14:creationId xmlns:p14="http://schemas.microsoft.com/office/powerpoint/2010/main" val="286069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4130" y="152402"/>
            <a:ext cx="11967883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Implementation Strategy for Electric </a:t>
            </a:r>
            <a:r>
              <a:rPr lang="en-IN" sz="2400" b="1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Vehicles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128" y="5740692"/>
            <a:ext cx="11967883" cy="33855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August,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3" y="5969734"/>
            <a:ext cx="1014930" cy="9180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32112" y="6179267"/>
            <a:ext cx="761047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Delhi Integrated Multi Modal Transit System Limited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50" y="719663"/>
            <a:ext cx="5730820" cy="22924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724" y="3103601"/>
            <a:ext cx="5718923" cy="2544511"/>
          </a:xfrm>
          <a:prstGeom prst="rect">
            <a:avLst/>
          </a:prstGeom>
        </p:spPr>
      </p:pic>
      <p:pic>
        <p:nvPicPr>
          <p:cNvPr id="14" name="Picture 13" descr="Volvo is planning to test an electric road concept that will charge buses on the fly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54"/>
          <a:stretch/>
        </p:blipFill>
        <p:spPr bwMode="auto">
          <a:xfrm>
            <a:off x="329847" y="3104722"/>
            <a:ext cx="5765625" cy="254339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Electric bus launched in Bangalore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4" y="782895"/>
            <a:ext cx="5718923" cy="2229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765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2" y="60960"/>
            <a:ext cx="12039600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defRPr>
            </a:lvl1pPr>
          </a:lstStyle>
          <a:p>
            <a:r>
              <a:rPr lang="en-IN" dirty="0" smtClean="0"/>
              <a:t>On Boarding of Rolling Stock 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396241" y="698820"/>
            <a:ext cx="11247120" cy="4339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Bid process management of Electric buses as per availability and required specifications and its types</a:t>
            </a:r>
          </a:p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Route Selection, Planning and Rationalization</a:t>
            </a:r>
          </a:p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Contract Structuring</a:t>
            </a:r>
          </a:p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Demand Assessment</a:t>
            </a:r>
          </a:p>
          <a:p>
            <a: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Selection of Electric buses as per</a:t>
            </a:r>
          </a:p>
          <a:p>
            <a:pPr marL="715963" indent="-182563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Battery Sizing </a:t>
            </a:r>
          </a:p>
          <a:p>
            <a:pPr marL="715963" indent="-182563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Charging availability and types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helevatica"/>
            </a:endParaRPr>
          </a:p>
        </p:txBody>
      </p:sp>
    </p:spTree>
    <p:extLst>
      <p:ext uri="{BB962C8B-B14F-4D97-AF65-F5344CB8AC3E}">
        <p14:creationId xmlns:p14="http://schemas.microsoft.com/office/powerpoint/2010/main" val="77598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1"/>
          <p:cNvSpPr txBox="1">
            <a:spLocks/>
          </p:cNvSpPr>
          <p:nvPr/>
        </p:nvSpPr>
        <p:spPr>
          <a:xfrm>
            <a:off x="380999" y="492445"/>
            <a:ext cx="11201401" cy="5908357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lvl="1" indent="-342900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Assess the existing budgetary framework, adequacy and transparency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Assess the treasury management and timely availability and adequacy of funds 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Detailed cost estimation for each component 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Suggest mitigation measures to ensure timely access of funds, its expenditure accounting and auditing </a:t>
            </a:r>
            <a:endParaRPr lang="en-US" b="1" dirty="0" smtClean="0">
              <a:solidFill>
                <a:srgbClr val="002060"/>
              </a:solidFill>
              <a:latin typeface="Helvetica"/>
            </a:endParaRPr>
          </a:p>
          <a:p>
            <a:pPr marL="442913" lvl="1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b="1" dirty="0">
              <a:solidFill>
                <a:srgbClr val="002060"/>
              </a:solidFill>
              <a:latin typeface="Helvetica"/>
            </a:endParaRPr>
          </a:p>
          <a:p>
            <a:pPr marL="442913" lvl="1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b="1" dirty="0" smtClean="0">
              <a:solidFill>
                <a:srgbClr val="002060"/>
              </a:solidFill>
              <a:latin typeface="Helvetica"/>
            </a:endParaRP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/>
            </a:pPr>
            <a:endParaRPr lang="en-US" sz="2600" dirty="0" smtClean="0">
              <a:solidFill>
                <a:schemeClr val="tx1">
                  <a:lumMod val="75000"/>
                  <a:lumOff val="25000"/>
                </a:schemeClr>
              </a:solidFill>
              <a:latin typeface="helevatica"/>
            </a:endParaRP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/>
            </a:pP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helevatica"/>
            </a:endParaRP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/>
            </a:pPr>
            <a:endParaRPr lang="en-US" sz="2600" dirty="0" smtClean="0">
              <a:solidFill>
                <a:schemeClr val="tx1">
                  <a:lumMod val="75000"/>
                  <a:lumOff val="25000"/>
                </a:schemeClr>
              </a:solidFill>
              <a:latin typeface="helevatica"/>
            </a:endParaRPr>
          </a:p>
          <a:p>
            <a:pPr marL="0" lvl="1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defRPr/>
            </a:pP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helevatica"/>
            </a:endParaRP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Implementation Structure </a:t>
            </a:r>
          </a:p>
          <a:p>
            <a:pPr marL="342900" lvl="1" indent="-342900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helevatica"/>
              </a:rPr>
              <a:t>Project Phasing with Cost Details</a:t>
            </a:r>
            <a:endParaRPr lang="en-IN" sz="2600" dirty="0">
              <a:solidFill>
                <a:schemeClr val="tx1">
                  <a:lumMod val="75000"/>
                  <a:lumOff val="25000"/>
                </a:schemeClr>
              </a:solidFill>
              <a:latin typeface="helevatica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674417"/>
              </p:ext>
            </p:extLst>
          </p:nvPr>
        </p:nvGraphicFramePr>
        <p:xfrm>
          <a:off x="381000" y="2895600"/>
          <a:ext cx="10927081" cy="6000750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3900937"/>
                <a:gridCol w="3488176"/>
                <a:gridCol w="3537968"/>
              </a:tblGrid>
              <a:tr h="428625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 Cost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Gross Cost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Hybrid Model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1714500">
                <a:tc>
                  <a:txBody>
                    <a:bodyPr/>
                    <a:lstStyle/>
                    <a:p>
                      <a:pPr marL="2095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Transfer of Revenue Risk</a:t>
                      </a:r>
                      <a:endParaRPr lang="en-IN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095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 Operating Risk Transferred to the Operator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095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Flexibility of keeping focus on services while maintaining financial prudence. 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1714500">
                <a:tc>
                  <a:txBody>
                    <a:bodyPr/>
                    <a:lstStyle/>
                    <a:p>
                      <a:pPr marL="2095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Windfall gain if the regulator increases fares, or state owned buses underperform, or demand rises</a:t>
                      </a:r>
                      <a:endParaRPr lang="en-IN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095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Regulatory &amp; operational flexibility to add routes, change frequencies and redeploy resources.</a:t>
                      </a:r>
                      <a:endParaRPr lang="en-IN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095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Varied solutions (i.e. more than one solution) across specific service requirements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2143125">
                <a:tc>
                  <a:txBody>
                    <a:bodyPr/>
                    <a:lstStyle/>
                    <a:p>
                      <a:pPr marL="2095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Bids to factor-in all the risks associated </a:t>
                      </a:r>
                      <a:r>
                        <a:rPr lang="en-IN" sz="14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 </a:t>
                      </a:r>
                      <a:r>
                        <a:rPr lang="en-IN" sz="14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bus operation – higher quotes</a:t>
                      </a:r>
                      <a:endParaRPr lang="en-IN" sz="14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095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Price discovery to factor absence of market risk to the operator – possible lower quotes.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0955"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Varied solutions (i.e. more than one solution) across specific objective requirements</a:t>
                      </a:r>
                      <a:endParaRPr lang="en-IN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" y="1"/>
            <a:ext cx="12039600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defRPr>
            </a:lvl1pPr>
          </a:lstStyle>
          <a:p>
            <a:r>
              <a:rPr lang="en-IN" dirty="0" smtClean="0"/>
              <a:t>On Boarding of Rolling Stock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19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003260425"/>
              </p:ext>
            </p:extLst>
          </p:nvPr>
        </p:nvGraphicFramePr>
        <p:xfrm>
          <a:off x="673848" y="800349"/>
          <a:ext cx="11092329" cy="5761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21020" y="94130"/>
            <a:ext cx="11833412" cy="4674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Electric Vehicle Mobility Project Components</a:t>
            </a:r>
            <a:endParaRPr lang="en-IN" sz="2400" b="1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</p:txBody>
      </p:sp>
    </p:spTree>
    <p:extLst>
      <p:ext uri="{BB962C8B-B14F-4D97-AF65-F5344CB8AC3E}">
        <p14:creationId xmlns:p14="http://schemas.microsoft.com/office/powerpoint/2010/main" val="223294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981" y="2"/>
            <a:ext cx="11956473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latin typeface="helevatica"/>
              </a:defRPr>
            </a:lvl1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Electric Bus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Operations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399" y="655320"/>
            <a:ext cx="11140441" cy="601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Bid Process </a:t>
            </a:r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Management for the selection of Operation Implementing Agency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Operation </a:t>
            </a: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Readiness </a:t>
            </a:r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Assessment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Preparation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of Operational Plan and Strategies   </a:t>
            </a:r>
          </a:p>
          <a:p>
            <a:pPr marL="800100" lvl="5" indent="-434975" defTabSz="12573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latin typeface="helevatica"/>
              </a:rPr>
              <a:t>Alternate source of operation in case of temporary failure/breakdown</a:t>
            </a:r>
          </a:p>
          <a:p>
            <a:pPr marL="800100" lvl="5" indent="-434975" defTabSz="12573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latin typeface="helevatica"/>
              </a:rPr>
              <a:t>Routing Strategy </a:t>
            </a:r>
          </a:p>
          <a:p>
            <a:pPr marL="800100" lvl="5" indent="-434975" defTabSz="12573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latin typeface="helevatica"/>
              </a:rPr>
              <a:t> Frequency of Services considering the swapping/charging time requirement </a:t>
            </a:r>
          </a:p>
          <a:p>
            <a:pPr marL="800100" lvl="5" indent="-434975" defTabSz="12573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latin typeface="helevatica"/>
              </a:rPr>
              <a:t>Charging Payment Options –</a:t>
            </a:r>
          </a:p>
          <a:p>
            <a:pPr marL="800100" lvl="5" indent="-434975" defTabSz="125730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latin typeface="helevatica"/>
              </a:rPr>
              <a:t>Terminal Infrastructure for swapping/ charging and ITS Applications</a:t>
            </a:r>
          </a:p>
          <a:p>
            <a:pPr marL="800100" lvl="5" indent="-434975" defTabSz="125730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IN" sz="2000" dirty="0">
                <a:latin typeface="helevatica"/>
              </a:rPr>
              <a:t>           - Real Time Information and way findings </a:t>
            </a:r>
          </a:p>
          <a:p>
            <a:pPr marL="800100" lvl="5" indent="-434975" defTabSz="125730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IN" sz="2000" dirty="0">
                <a:latin typeface="helevatica"/>
              </a:rPr>
              <a:t>           - Terminals – green buildings</a:t>
            </a:r>
          </a:p>
          <a:p>
            <a:pPr marL="800100" lvl="5" indent="-434975" defTabSz="125730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IN" sz="2000" dirty="0">
                <a:latin typeface="helevatica"/>
              </a:rPr>
              <a:t>           - Passenger facilities </a:t>
            </a:r>
          </a:p>
        </p:txBody>
      </p:sp>
      <p:pic>
        <p:nvPicPr>
          <p:cNvPr id="17" name="Picture 16" descr="Picture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420" y="2038688"/>
            <a:ext cx="2895600" cy="1684020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  <p:pic>
        <p:nvPicPr>
          <p:cNvPr id="18" name="Picture 17" descr="Picture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418" y="3949452"/>
            <a:ext cx="2820036" cy="1799590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402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981" y="2"/>
            <a:ext cx="11956473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latin typeface="helevatica"/>
              </a:defRPr>
            </a:lvl1pPr>
          </a:lstStyle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Operations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399" y="655320"/>
            <a:ext cx="1114044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IT Infrastructure  Establishment &amp; </a:t>
            </a:r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Monitoring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Establishing Key Performance Indicators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Annual Maintenance Structure</a:t>
            </a: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Deployment of manpower for monitoring of bus operations </a:t>
            </a: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Roll out of ITS Components for monitoring of bus operations &amp; commuter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information</a:t>
            </a:r>
            <a:endParaRPr lang="en-I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elevatica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Complete End-to-end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Programme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 Management assistance to roll-out bus services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elevatica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27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>
                <a:latin typeface="helevatica"/>
              </a:rPr>
              <a:t>Next Steps…………….</a:t>
            </a:r>
            <a:endParaRPr lang="en-IN" dirty="0">
              <a:latin typeface="heleva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981" y="2"/>
            <a:ext cx="11956473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latin typeface="helevatica"/>
              </a:defRPr>
            </a:lvl1pPr>
          </a:lstStyle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08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020" y="94129"/>
            <a:ext cx="11833412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Electric Mobility</a:t>
            </a:r>
            <a:endParaRPr lang="en-IN" sz="2400" b="1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5316" y="712694"/>
            <a:ext cx="10851778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National Electric Mobility Mission Plan – 2020 </a:t>
            </a:r>
            <a:r>
              <a:rPr lang="en-I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aiming to introduce </a:t>
            </a: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5-7 million electric vehicles by </a:t>
            </a:r>
            <a:r>
              <a:rPr lang="en-I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2020</a:t>
            </a:r>
          </a:p>
          <a:p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 </a:t>
            </a:r>
            <a:r>
              <a:rPr lang="en-I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       - 3.5-5.0 </a:t>
            </a: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million electric two </a:t>
            </a:r>
            <a:r>
              <a:rPr lang="en-I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wheelers</a:t>
            </a:r>
          </a:p>
          <a:p>
            <a:r>
              <a:rPr lang="en-I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        - 1.3-1.4 </a:t>
            </a: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Hybrid Electric Bus (HEV-4W, Bus, LCV</a:t>
            </a:r>
            <a:r>
              <a:rPr lang="en-I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)</a:t>
            </a:r>
          </a:p>
          <a:p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 </a:t>
            </a:r>
            <a:r>
              <a:rPr lang="en-I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       - 0.2-0.4 </a:t>
            </a: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other pure electric vehicle (4W, Buses, LCVs</a:t>
            </a:r>
            <a:r>
              <a:rPr lang="en-I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)</a:t>
            </a:r>
          </a:p>
          <a:p>
            <a:endParaRPr lang="en-I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In 2017, </a:t>
            </a:r>
            <a:r>
              <a:rPr lang="en-I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Niti</a:t>
            </a: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 </a:t>
            </a:r>
            <a:r>
              <a:rPr lang="en-I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Aayog</a:t>
            </a: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 formulated action plans to expedite the  EV acceptance. The report found that the minimal penetration of EV bus and HOV was mainly because of lack of charging </a:t>
            </a:r>
            <a:r>
              <a:rPr lang="en-I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infrastructure</a:t>
            </a:r>
          </a:p>
          <a:p>
            <a:endParaRPr lang="en-I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National Energy Policy-2017 has also directed to investment in manufacturing of EV/Hybrid vehicle and charging station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2000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Launching Targets:</a:t>
            </a:r>
          </a:p>
          <a:p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      - Bharat Charger Published in May’ 2017</a:t>
            </a:r>
          </a:p>
          <a:p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      - E-Rickshaw/Auto: November-2017</a:t>
            </a:r>
          </a:p>
          <a:p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      - EV- Bus: January’ 2018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helevatica"/>
              </a:rPr>
              <a:t/>
            </a:r>
            <a:br>
              <a:rPr lang="en-IN" sz="2800" dirty="0">
                <a:solidFill>
                  <a:schemeClr val="accent1">
                    <a:lumMod val="50000"/>
                  </a:schemeClr>
                </a:solidFill>
                <a:latin typeface="helevatica"/>
              </a:rPr>
            </a:br>
            <a:endParaRPr lang="en-IN" sz="2800" dirty="0" smtClean="0">
              <a:solidFill>
                <a:schemeClr val="accent1">
                  <a:lumMod val="50000"/>
                </a:schemeClr>
              </a:solidFill>
              <a:latin typeface="helevatica"/>
            </a:endParaRPr>
          </a:p>
          <a:p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</p:txBody>
      </p:sp>
    </p:spTree>
    <p:extLst>
      <p:ext uri="{BB962C8B-B14F-4D97-AF65-F5344CB8AC3E}">
        <p14:creationId xmlns:p14="http://schemas.microsoft.com/office/powerpoint/2010/main" val="208375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478822880"/>
              </p:ext>
            </p:extLst>
          </p:nvPr>
        </p:nvGraphicFramePr>
        <p:xfrm>
          <a:off x="673848" y="773454"/>
          <a:ext cx="11092329" cy="5761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21020" y="94130"/>
            <a:ext cx="11833412" cy="4674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Electric Vehicle Mobility Project Components</a:t>
            </a:r>
            <a:endParaRPr lang="en-IN" sz="2400" b="1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9" y="5787503"/>
            <a:ext cx="1014930" cy="91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3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020" y="94129"/>
            <a:ext cx="11833412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Project Key Elements</a:t>
            </a:r>
            <a:endParaRPr lang="en-IN" sz="2400" b="1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9872" y="440132"/>
            <a:ext cx="11321202" cy="69557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2000" i="0" u="none" strike="noStrike" baseline="0" dirty="0" smtClean="0">
                <a:latin typeface="helevatica"/>
              </a:rPr>
              <a:t>Detailed Project Report Preparation</a:t>
            </a:r>
          </a:p>
          <a:p>
            <a:pPr marL="1862138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000" i="1" dirty="0" smtClean="0">
                <a:latin typeface="helevatica"/>
              </a:rPr>
              <a:t>Preliminary Feasibility Survey</a:t>
            </a:r>
          </a:p>
          <a:p>
            <a:pPr marL="1862138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000" i="1" u="none" strike="noStrike" baseline="0" dirty="0" smtClean="0">
                <a:latin typeface="helevatica"/>
              </a:rPr>
              <a:t>Primary data</a:t>
            </a:r>
            <a:r>
              <a:rPr lang="en-IN" sz="2000" i="1" u="none" strike="noStrike" dirty="0" smtClean="0">
                <a:latin typeface="helevatica"/>
              </a:rPr>
              <a:t> collection</a:t>
            </a:r>
          </a:p>
          <a:p>
            <a:pPr marL="1862138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000" i="1" baseline="0" dirty="0" smtClean="0">
                <a:latin typeface="helevatica"/>
              </a:rPr>
              <a:t>Secondary</a:t>
            </a:r>
            <a:r>
              <a:rPr lang="en-IN" sz="2000" i="1" dirty="0" smtClean="0">
                <a:latin typeface="helevatica"/>
              </a:rPr>
              <a:t> data collection</a:t>
            </a:r>
            <a:endParaRPr lang="en-IN" sz="2000" i="1" dirty="0">
              <a:latin typeface="helevatica"/>
            </a:endParaRPr>
          </a:p>
          <a:p>
            <a:pPr marL="1862138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IN" sz="2000" i="1" dirty="0" smtClean="0">
                <a:latin typeface="helevatica"/>
              </a:rPr>
              <a:t>Data Analysis</a:t>
            </a:r>
            <a:endParaRPr lang="en-IN" sz="2000" i="1" u="none" strike="noStrike" baseline="0" dirty="0" smtClean="0">
              <a:latin typeface="helevatica"/>
            </a:endParaRPr>
          </a:p>
          <a:p>
            <a:pPr marL="457200" indent="-4572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2000" dirty="0">
                <a:latin typeface="helevatica"/>
              </a:rPr>
              <a:t>Project Management </a:t>
            </a:r>
            <a:r>
              <a:rPr lang="en-IN" sz="2000" dirty="0" smtClean="0">
                <a:latin typeface="helevatica"/>
              </a:rPr>
              <a:t>Consultancy</a:t>
            </a:r>
            <a:endParaRPr lang="en-IN" sz="2000" dirty="0">
              <a:latin typeface="helevatica"/>
            </a:endParaRPr>
          </a:p>
          <a:p>
            <a:pPr marL="457200" indent="-4572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2000" i="0" u="none" strike="noStrike" baseline="0" dirty="0" smtClean="0">
                <a:latin typeface="helevatica"/>
              </a:rPr>
              <a:t>Deployment Planning</a:t>
            </a:r>
          </a:p>
          <a:p>
            <a:pPr marL="457200" indent="-4572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2000" i="0" u="none" strike="noStrike" baseline="0" dirty="0" smtClean="0">
                <a:latin typeface="helevatica"/>
              </a:rPr>
              <a:t>Performance Validation</a:t>
            </a:r>
          </a:p>
          <a:p>
            <a:pPr marL="457200" indent="-4572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2000" i="0" u="none" strike="noStrike" baseline="0" dirty="0" smtClean="0">
                <a:latin typeface="helevatica"/>
              </a:rPr>
              <a:t>Implementation Roadmap</a:t>
            </a:r>
          </a:p>
          <a:p>
            <a:pPr marL="457200" indent="-4572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2000" dirty="0" smtClean="0">
                <a:latin typeface="helevatica"/>
              </a:rPr>
              <a:t>Safety &amp; Security</a:t>
            </a:r>
          </a:p>
          <a:p>
            <a:pPr marL="457200" indent="-4572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2000" dirty="0" smtClean="0">
                <a:latin typeface="helevatica"/>
              </a:rPr>
              <a:t>Govt. Policy (Transport, Electricity, Infrastructure)</a:t>
            </a:r>
          </a:p>
          <a:p>
            <a:pPr marL="457200" indent="-4572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2000" dirty="0" smtClean="0">
                <a:latin typeface="helevatica"/>
              </a:rPr>
              <a:t>Asset Renewability and Other usages</a:t>
            </a:r>
          </a:p>
          <a:p>
            <a:pPr marL="457200" indent="-4572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q"/>
            </a:pPr>
            <a:r>
              <a:rPr lang="en-IN" sz="2000" dirty="0" smtClean="0">
                <a:latin typeface="helevatica"/>
              </a:rPr>
              <a:t>Economic Analysis and Business Modelling</a:t>
            </a:r>
          </a:p>
          <a:p>
            <a:endParaRPr lang="en-I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  <a:p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</p:txBody>
      </p:sp>
    </p:spTree>
    <p:extLst>
      <p:ext uri="{BB962C8B-B14F-4D97-AF65-F5344CB8AC3E}">
        <p14:creationId xmlns:p14="http://schemas.microsoft.com/office/powerpoint/2010/main" val="228098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00482" y="84404"/>
            <a:ext cx="11833412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Preliminary </a:t>
            </a:r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Study Types</a:t>
            </a:r>
            <a:endParaRPr lang="en-IN" sz="2400" b="1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9" y="5787503"/>
            <a:ext cx="1014930" cy="9180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69" y="806825"/>
            <a:ext cx="5760000" cy="362375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411" y="1509793"/>
            <a:ext cx="5760000" cy="36404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681" y="2272637"/>
            <a:ext cx="5082699" cy="360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328" y="2939303"/>
            <a:ext cx="5126588" cy="348462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92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020" y="94129"/>
            <a:ext cx="11833412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Primary </a:t>
            </a:r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Data </a:t>
            </a:r>
            <a:r>
              <a:rPr lang="en-I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C</a:t>
            </a:r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ollection</a:t>
            </a:r>
            <a:endParaRPr lang="en-IN" sz="2400" b="1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54" y="504870"/>
            <a:ext cx="10851778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Traffic Volume Count Survey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Origin-Destination </a:t>
            </a:r>
            <a:r>
              <a:rPr lang="en-IN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Survey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Household Interview Survey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Speed &amp; Delay Survey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Mass Transport/ Intermediate public transport passenger Survey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 Intermediate Public Transit (IPT) User Survey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 Public Transit (PT) User Survey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 Parking Survey (2 to 4 Wheeler and Buses</a:t>
            </a:r>
            <a:r>
              <a:rPr lang="en-IN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)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Road Side Electrical Infrastructure </a:t>
            </a:r>
            <a:r>
              <a:rPr lang="en-IN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Study</a:t>
            </a:r>
          </a:p>
          <a:p>
            <a:pPr marL="342900" indent="-342900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Depot Infrastructure </a:t>
            </a:r>
            <a:r>
              <a:rPr lang="en-IN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Survey (Electrical infrastructure inside depot)</a:t>
            </a:r>
            <a:endParaRPr lang="en-IN" sz="2400" i="1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i="1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i="1" dirty="0" smtClean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  <a:p>
            <a:r>
              <a:rPr lang="en-IN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I</a:t>
            </a:r>
            <a:endParaRPr lang="en-IN" sz="2400" i="1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</p:txBody>
      </p:sp>
    </p:spTree>
    <p:extLst>
      <p:ext uri="{BB962C8B-B14F-4D97-AF65-F5344CB8AC3E}">
        <p14:creationId xmlns:p14="http://schemas.microsoft.com/office/powerpoint/2010/main" val="49022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020" y="94129"/>
            <a:ext cx="11833412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Secondary </a:t>
            </a:r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Data </a:t>
            </a:r>
            <a:r>
              <a:rPr lang="en-I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C</a:t>
            </a:r>
            <a:r>
              <a:rPr lang="en-I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ollection</a:t>
            </a:r>
            <a:endParaRPr lang="en-IN" sz="2400" b="1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3753" y="712695"/>
            <a:ext cx="11510681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 Characteristics for existing demand for travel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i="1" dirty="0" smtClean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 </a:t>
            </a:r>
            <a:r>
              <a:rPr lang="en-IN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Existing supply of Transport infrastructure including fleet size of mass transport system, operation, cost, performance, regulation and utilization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i="1" dirty="0" smtClean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Demographic and socio-economic characteristics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i="1" dirty="0" smtClean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Present and proposed land use pattern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i="1" dirty="0" smtClean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Planned transport investments, policy changes and other government actions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i="1" dirty="0" smtClean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Funding sources and expected funds available for transport improvements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i="1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Mapping power grid substation its Capacity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IN" sz="2400" i="1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</a:rPr>
              <a:t>Depot design for creation of Charging station </a:t>
            </a:r>
          </a:p>
          <a:p>
            <a:endParaRPr lang="en-IN" sz="2400" i="1" dirty="0" smtClean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  <a:p>
            <a:endParaRPr lang="en-IN" sz="2400" i="1" dirty="0" smtClean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400" i="1" dirty="0" smtClean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  <a:p>
            <a:endParaRPr lang="en-IN" sz="2400" i="1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400" i="1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</a:endParaRPr>
          </a:p>
        </p:txBody>
      </p:sp>
      <p:sp>
        <p:nvSpPr>
          <p:cNvPr id="2" name="AutoShape 2" descr="data:image/jpeg;base64,/9j/4AAQSkZJRgABAQAAAQABAAD/2wCEAAkGBwgHBgkIBwgKCgkLDRYPDQwMDRsUFRAWIB0iIiAdHx8kKDQsJCYxJx8fLT0tMTU3Ojo6Iys/RD84QzQ5OjcBCgoKDQwNGg8PGjclHyU3Nzc3Nzc3Nzc3Nzc3Nzc3Nzc3Nzc3Nzc3Nzc3Nzc3Nzc3Nzc3Nzc3Nzc3Nzc3Nzc3N//AABEIAHMAzQMBIgACEQEDEQH/xAAcAAABBQEBAQAAAAAAAAAAAAAGAAMEBQcCAQj/xABDEAACAQMCAwYCBgcGBQUAAAABAgMABBEFIRIxQQYTIlFhgXGRFCMyQqGxBxVygsHR8CRDUmKS4RYzNHPxJVNjorL/xAAaAQACAwEBAAAAAAAAAAAAAAADBAABAgUG/8QALxEAAgIBAwEGBQMFAAAAAAAAAQIAAxEEEiExBRMyQVGBFCIzcaFCYZEVI7HR8P/aAAwDAQACEQMRAD8AYn7JaskrjhRyD91qiHTtbsmbgiuF4efAxx+BrWDNbKvE8yKTnntmuV7qRXELq52J4aW7oeU6P9QsPDAGZBc6lrEaqs7TFeIZ76MNtn1BpiCchSs1nauCclWhx8iMEVoPavuWsri3dh9JMR4U4T7b09pb6Q1naGc2yyiNeNXxlWxuDUyQMboI6ygvllEz2OXTeIiTS4sMcfVyuuM8+ZNQo009k4obeaEMAR3U2GHXnitNv9H0OeJ3RLdpOalGHP2qj7PdmLC90NZ5VK3Adl+0RyOBt8KsFsdZO90rNnGB94LW85EirFqOo27YOWkCyg+n2v4VOJv5EKw6xYyo/NZonR+nPA9PKrTW+zNpY2slzFPJ30ROEZtiCKFi4zzFdPRaQahCWOCIhrb0qcCrkSfJbaiQMiyk6ZjnI/8A0o/Oo9hpmoW6yd7ZSP3nhXuXWTf905pkEbEUmjSQgsqllOQcbg+dNnss/paJfGr5iR7xLnT72O8FnegDAkU2zrxLn1HSjTT7qCWyYxSo3wI86G5Lm4cofpEq8I4RwNgYznlTj3Ms8caTMkojB3niWUtk9SwJ29MUJuzbh0wYQauowvDfW/uY/KuWI4It/P8Ar+v5UJpdFXyQ0bYwDbTPHj2JZfwqSLuVogsGpSq4zg3NusgAPTK4zz54pZtHcvVYYX1noY+vOL4NTX92v/bNRUk1AMnd/QLkKSBwTtEcHr9YAPkTSMl73ZVtLusqnD9ViTf2NBNbr1E0CD0Mf0EZ1e8/7IHzIom271v2x+AoO0TUba21O9F2z2zMqBVnQo2M77EfjRLDqVlNJ9VdwMeInHeDPLyzWTNgSLqG8gH+UfnUJwDkYzkH86mXhzICMEcKYOfeou2AfQfi1VJH7iztntuKSFDhcnI9ajaDqus6TpdudM1KWGPjY90QGTqTsQal3zhdOl/7f8zVfa4XSrUf5Cfy/nUEvMLbD9JGtW+Fv7O1vBy4o8xMfzFWWqdvrG/0G/tZ7C+tbiW3dEDR8akkbbr/ACoDTxuoPIk/xq1lxywN8/xqZkmh6X200a7EVnp8kl5dJEOKOFeW2ObYFXWhQSW+mRidCkzlpJFPRmYsR+NfOn1cur3Af7R3UjpiiS1vtVtLdFtdZ1CJT90Tkj8asmSabGPpA4mjwR0pNCuMxtwsPvdfnXIWO4H1Uisq+TVzKJViKF2G/PAJx8axNwU7Ud4NRXvSC3dAZxz3NU2M9fbNWnaRe7vEzx+Jfvkk86HLK+aS+MKfZXiVsjmcnl+FIGsvYQJyHpNlzAGT+D0r0Ag05xb/AGV+VeSEcBPCM1TUMozmZbTWKM5ku/US9mz4FZ2coHboTVbZ6jqFpaRWxgt54414V4zkgZzt74+VWEmX0I+LCrNkjHPlVesFwyK4gmKkZBEZwaaq1tlKBVGQfWZvtdduPSN3V930ySyaNb5UMCoIwwYg7+owcH1pp9Q0IDgudMeKUc8ORnY45EAb4PzrucPHkSIyftAiqK9ObnJ8qYXti0fp/wA/7i4vYnDCerJE2wljY+jCnFDcwDj4VV3NjBczySzZCpEihgSMEs3lz6UrWwVSqwahcpIVZgiTAYAz059DyrrVdrFlBK/mNppA6hgessmYE+ZrwE5qnW71FbvuRqE044Q31gD8+mGBo707S47m1te9WPvJIS7kRgbjbkuOdVf23TT9RSJmzSsgBBzKAHb0q07Pxxz6gouIJpoEUs6wxs+/3c8O+M1OOh23CfFGrCMOVy2RnGBnlncV2NHlsZnaGd4SAQWSXG22dz8RS57e0dg25IMyiWKckR+PTZr/AFa4tdLmlhgSJXMUocLk8wFbpmhTWItZttRuIZNNtrqFH4ciA+LG2xXHXIrROxbOdRuZ7id5XMKoWlYZHiJx+JoO7T3t3b6nePBLIEEzldzwjDE/mPzpK+5WO9eZ1Kbi1IA6Zg5BJYiUfStNvbbixlraYYG2eRAp6S80+JSE1bUoWXHgmtVk3+IY5ok0W5hlsY1vr1Y5geHDFTsAgB39B+FCWp26NqhKY4Dc5GB5tQ0fdNk4GZf3kF6unoZ7yIRTr4Wkt2U4x6H1puNZlt4ESS2kRFwCrsCeXQr6Vo5t4H0W7jlgSUBD4WUHG3/mgKKztmt0c3fdSHYxtE2B7imdOiuxDHEq2wKBgcxiFmDozKMK2CQ68/c1Mm1CFFJmYwnH98pTy86jSxqjNH3qypj7S8jXMb+Ab8LDyPP400dDnwtBDUeog5HcL+tEnVgR3pTIOdiMUbQKrRqCeSioFnpdlfzcNxb2+ArOZO53yPUYNWC9mdVCqbeFxGyhgBccgfiaUvqNXijFX9zpNDMJ4GUkYbl4eVNcAj/5TMX8s10O/J8U77dAoxTUkjHILM3XxNsPagTcFe1Ts9zCWAzwnJHLnQhpW2rXCnpM34j/AHos7Skd5CQSQARvy6UK3c5tJlnhiDsCSwG3F8TSwYLaczn7lTUNmX4rmc4ib2/Oh4dpZ9v/AE8e0n+1S7TVnvVkSS17vK4B4s9fhW7HXaeYS2xNh5lxJMBociMp3lyGB67VLitYmlae6mCRnh4QX4duEf186hEBtAnJ+7MpH4VPt7u2aNo5ow8saLwpjJYFQdvmfnXL1zutI2fiCpVGK7/TzinjXiRrG9k8LrxokxIIzv1Pr6bGgy7/AOsYDkCdveji6e1s2jSONEdmCKi4zucHlyG596Brr/rW9/zoGksZq8tn3gNdWquNuM/tPJ4s6XdsfvS26H08TH+FdWVhbwajCbSRpMpKd+Q+rbH9etS00ibWNEvba3WNnaeJsSuVGFDdQDTel9mbvSbma8mtLSCKOzm4mikJOSp9OVeg0w3Isfr4qH2lXbrBdavJNbKRCFVVB3Ow9KPbMXi20aoYgqqAFZRnDEjHL0NBHZ+ECRxjYYG1GYubsGQmEEYVuuwj28+VI9sZ34AHU9YK0ju1zn2jvd3ZPiEQ8HCWbA8Iwdz7Cupri5dZZJ1jI5PnrkLjrz2FRNT1ZtMs3udTUCHgAbOSXzsAN+eR59DVH/x7p08Rjg0jUrgtwk8DrHnAxkjx9K59Wmtsw20Y9YBaiwJQn3h92II726yrHIXkB6+dC3aCNW0m7lcjJ4mB654nNPdne1F+IZn07spesCwDhr3fYekXrVhpWqWWrXA06TslLIGBLl7lZEAGTlgwHnjlXdSshMRqispWFMz5iJZG4SDwqAFzufD/AEff4V3HH3mo2UQOeO4RD7mtk7M6X2bv47ua30+3ha0nME/FaxKAygE4bB4hvzz1NMySdhbO4VY4o7u6VgyiBWlOR1yNs+9aVTDEcYnOpOYNBu5F6oykgemKFEtm7tcuowAOfKi+ftHpsls4h7NXdxCp4SJEVBny8R3/ABqKNfspY2hi7Lxd4LjuHhadEIJQMpzjG4z16UO6pmxtgraRbjnpBNxg4PSn4ra1kTMhVWzuMgdKn6mNFYu2oaJqWmE7d7bXHegeR4QTVfFbtbOjJML6ylUmGdVH1mOYI5hh1FK6hbak3A/wYqtLI3PInptIkHHbSMrnC8Kvg/hRwsKrEiFYxwbbg0FxqHuIFWErxSqCCuOtHAzGSHBOTkZNb0lllifOSfvG6ByZEnDunHJcg56A4A+FcGdwSiXCkAYLEZave4QLxS2+Cv2cPnJ9687pOFmdJATzGeeabjMG+0Fu792YllcAnJNDstsxzxIflR5PC0wXKFVG5XOd/Wqu5sk4mwD+1jY0tZSGbMVt0i2PvJgitlywpPtUy20+Z9ooXPwFElvpoiOyhsjoKlwWj/ZKBRyHi5+lY7iYOhQ9TKG4tZ7bQrkTo8eXUgYG42qGt5bkAlWzwqD9WjbgAdfhRH2jiMekzZ4VGBtn1FBYrFw2YAimrHclVHpLJby3VwwSTZgfsRjkc+W1DGpXcdvd5mDAEZyqlhz9Kt6jXScSEGghgTyIsrhm+cZll2U1jSYLO7S6v0i78jAYEHGCM8qft5NC07szd6TpWofScwSBcgl3Yg88DzNDMVkO4n258PT1qRZ24RhsAB0ApurU7PCOk6D3qlQAHUSTo1u8BLSDdjsBuaJTfTkkvZyeMNF9gjYk5HL29qp7SdYbiKQvwcDA5wCR7GonaXVx+rzDY5RpZHAw48Cttzz5Aj3pTUrZqrRleIKm57gFJxB7tXrj63MbjYWdtmOBB1PIt65zt6e9ROyl8mmXkt5OhKpERwHm24/lUMwOqJASqqo2XhHrv6mnzply0Ky+BQ3hyxIJ9q6opQV92BxOhjIxmah2G1yyuLK+4eON1cvhwBsFHkfWh17t4I3IdgeHoapNDgvLKOaN4oZVkbiQB/snGOoHQDrUy+Fw0T/VFRzJ41O3zoqKFGJhatuFWaj+iu9t30B7aAt9KWVpZgw2PFspz1GFFBvbZZ+y3bNLq1X+xXeZohywTsy/M596k/o6uZLTXbfG1vLE0EnoftKfmuPejjtX2cPanSmtlUxTxvx28jZGPMHbkedYR93WP6vTilgo6YEyfRe2ep3GpW/0qdzxtgxr9l984PlyyPgPWiP6Za32t6hHZzGT6TZmdVB5vCeIY+Ks4qpu/wBEfahSrQRwyMpOGjlVdvciivsV+ja4sJf1hr6sbtU7uOKKThIGOZZD5bc8mtRPbzK/QL/TrnU5tONyJZGXiQcX2QBjYE+WPhT9vDD2dgk72fNjNP3VzvkROdklUHyOzDqPhVvf9nOzGkXMDTac8Ez8QSWJZWYADfLDONj715q/YbT76we3We+hibxABwwB5g4IrLKrDaekgTHSVrsbXW7axubuESFwylccvukeh6UUrGSu7M/XPCDQhp/ZPWdQEltq+oRJFbcKW08UA43QcuvhI+FFwwgCOSSowWZs5pemhaVws0i4JjwWUnjuHVv8hGAPhXBMrKfqUHkMk436muTLEVBMbM3/AMh3FLLyKQ7LwqcgZwKNCTmdl4hGxCONyvFuaZkjk4kHCCuckEb7etOGWNWC97Hz3QEsR7034DI+YnCDqDxZPw+VVJHFtUbcjJJznPKuljVSe+QsR9nrSVFZiEUBcDflmnFUxsOFiR1BORUklL2tZV0O7KIQwTi3XyrK/wBaXGP7tfgtbPf2n063khnjTgkXBXc7VUwdkdMjYFbSMD4UxQ9C571Nximo03fEHMy39Y3LcpPkorhrm7k2VpW9FX+VbDH2e0+H7McKA9CKeTR7RGPDAm58udMfF0jw0j/vaCGgA85kEMF++nzgR3Rd5YwBhgcYYn25V5Ho2qSgYtZj8a2FbOJLoqVUgRggKMYyT/LnTwSAg5xG4IGCOXlvQatew3FUA5jD6NMAE+UyJOzOrP8A3Kj9pj/KrbSOxJvO9i1h5IoyoK9y2CCD1yMGtGaExkcbBQeQyM05ZYDSCYBvLYf1mtW666xdpxiVXpq0bcJn/aLstplnfadZWlmiwSxSd45J4+JeHhOcjOxP8KgzdjoznguJgE8IDcgNztkk9K0ye80wZju5oghYoPpcZRWIyNmPhPI1x+otMuF44bMY/wDctX/ihBpcqwHSFDLmZrYdkb+SC6/V93A8sZUd3J4kcEZGGwCD7YofeDUX1SO01O1ubWMPmfFu2ygjfYHPPmPStstNLt9O74xtNxSsC3fMxIwMDnXsaSzXCNCGPAHU8LA4Bx5fCskmFRgrBpnkY+kdotHtdCugqM69+Y0ZThfETuoxsDy86NB24ubiSVrPRdXu7ZJGjW4gCsHKkhsKDnGQRVs6yRbuD70KaP2T+gXF+ba6l7qeVpuBVVW4ic7H8BmsqNsJdabMD0hfpusNqFt3y/SYTxcLRzbMh8iM0ry8lAT+0XCjfaOTGT6moV59K0jSkFs0l/h1703kqholJGWBA3wM7DnQx+lDTBqmm2lobvuAJzIHC8XEApHIkDr1NbDc4gcQu02/vHS5e8uAYjKO6PFyThU7+uSadOtwLxcN3CQDg+JTjNDXZu3DdmYLQzOyiJFVyN8BVx59AKmjTbNV4TxtyzxNjOOXL41fy+crBlvDcx3zDBU8Dc02wfWmtcsg06NaPE6ld1kcAg/71DSe20q1mn2SGJTI5JznA5msQ7VXWsajqP6yuZbhFucmJA5ARQdgADVSwJvOZCeKHuyv3WI4jXDkhgLgtIfIKMJTUyxxqWkUjHIKNya8S7g4CfGrHcjuyRmsy46ZYkRgquwxy4cD3NNcMqpn6S6tnONsZPtUS5vLeVjGx+qC5w6kBj/XSuRforcMd1IgRc8DLsfciqzLxLIPJ4SJFyBjdacVpOFizjGc58IFULa3FHzmilB6nIP4U3/xDEyPmEEjHCVbY/OpkSYhILhGOO/jXzKgjPvTgL8ICysE9ifxoYOvSzLw21uA5+y0hyB7DrStNU1FFdJp4mkTfi7ncZ5dQKm4SbTCjLE5AVvMkYPuRTMsxHi8KKoJ89vyoUubyRgJZtWkyCPD3oUD90Efxqn1Bby4YjTL6WQBcFXtCQfUE/kfasG1R1l7DDaW7tbeeSae5QKEAyTkncnA8zyqI+v6eZCF+kNkZBEWAPQ5IP4UILY38lgFuZU4xKTlnEYK8I/w/lUmO3nWIJJqUaqBgBY2cgeWTigrqEUHnzmnUcZl8dVMhJtrSQb8QdyF39edSLXUZHlC9y0RYcQVnDFgOu3t86oBHJjeW9uA3Ir4F/j+dQtQW1VVMkn0d4TlGWdiwOPTOPw5VXfluBMnaPOWesaFcahxKl33kDSNL9HmY4VjxfZI8s8uVVenaLNYzu7fSolZAY5YvrADnqFBPv8AjVBbfpF1HSbprPVBFqkKNhZgO7kx8tzRfpXbns/qIH9pktJTzSZdvnyroLrdRWu0jIgG09bncOsLOy99P+qIxJNLIRJIAZWJbAcgZzvyxVyt+w5cPuKHLe4FwA9pcxTqf8DjP9e1PrM6nEisp6ZoJu3MSYUJtGJazTtcyBXxw+QFVfanXLbs9pT3swJ4BwxoObseQp63mwSTz9aybtbr8HavtFb2tvLxafbHw8RwJXzg4+I2B9TWhJiQbbtd2i1XXo+/veG2mYiSCIDgVMEkHbPLrRh2usLztbp+jPZLEsCx967zPgZIAxyP9Ghy/tl0/R5SoWS6ji4O9C8OAxwQPP8A8UZJ2g7N6HpVtFqWpDvo4wDbwjib8KCDusJH2hWG2sCWOmI9nYxW7spdRhuDltsMZ9MVPjt7iVS3dlVAyWc4AFAWo/pRbxRdm9FVR92e5biP+kfxNCmpXvantGxGo3tw8bH/AJY8Ef8ApFb49YPBhb2/16Bli0O1vIJjcSqtw8L8QjTiGxPmfyzTV/Yyai6qqtww7JxDGV6EfI0HwdjL+RwxnjjHPcZrQtKgks4MXd1387Y4pCOHOOQA8qssAOJADHP1/LwxLx8RUEAEEj25ctqam1W5uHKCUqR0AxQy985bvAowvkv865a+mkBDHn60LJm8QhMju545ip/bI6fGmlZSzl5lDdCjZJHrtQ67u4wSP9NeAuSAzEj41OZcvmnto/GXJ/yHGPxqNPrBRs23dgeRGcn2xVN3R4iSxPkK7VAoLAbnmKqTMsItYueLI4N+fCoFPtrEzkAoHGdw7MQfYGqoxheEnanSFBUpxHbmRVFQRgywYYadLaX0GLBUt7gDeLhAPscZqXFaPLCWmklkmTObdD4see/MfCgy1d45leEEuNxgb0TadrsNwFh1JGV1bCzKcMp89q5r1PQdwG5fyJpx3oxnB/EkpAhP9hRZlyS8crZlUgfaAHCDtkY/OvLKUNNJ3rRoYiPBGoVgfzFWFxAhCy3TMw+5fQjxr+2o+18edVuqBWEUepQC4iJ+qvYQdsnowx8j5cqmVvQmtsRbd3TAWL0kpJoL13VZ3L8Plg/HPU1U6jpl5wD6O6TkDdXA3+FPrHq1vGJYVF9acWFUOGkXn6DfA6cqcttTSRGEUE6so8YlkYAe5BA+dc9qdRS2RyP5jyW1WLjPMC9S0tHUvcW/dA/exkE+x2+VU0uhOhQwhgJATjG4HmfStRLd5Es10IY0YcQ+uaUn2Tb5kVUX15ZsjRwW0kin7TMe6Dey5P8A9q6NF92PT3gLLal8Rz7czLjPd2spW3lljZGwDC5U/hzq1tu2XaOx4f7Y7oDnu515/Ec6IZNMvb0d3Z2yxRcuC2jCj3bmT8TTB7CTtvPMsef3iaf+MpHBPMWr32eFeJGv/wBIGrapaPagW1qkgw5hVgxHlktt8qgdkmgj1Kdp4hI0UJaFRzLjGAB5/lz6VaSdgX5Rkk/4jUvQ+xF3Y6h3z3Cd4qExjH2W6MfQZ5UU2qEyIdayWwY72ihZ9NFjCVM9w44VxlkUHLMT0BOBUDTOw6th7iUnPMLiizS+z/0BmluZ3ublgA00nkOgHQelWixjGF+VDCkDAM2zAnOJVaZoFnZnw26Z6E86uO4iUcPdrnpXSoTzFOCP0z61Soq8gSixMaS3Q/cApwW8QGCgr1lf/D8q6WM43YD4itSpmc3QdPKvEHjNKlW5UcQDJ2rmPrSpVmXOuUbEedexsS3CSceVKlUkns7FVRVwAfQV4AABilSqSS7ktYYtJe4jThmAGGBNWvZ/TrS8iEt1F3rnJJZjv7UqVVLhNBHHCnBEioo+6owKh3DGz1GFbbwJOcSx4yjj1U7UqVcKz5e0gF4zNX80cy1vtNs7O1knt7dFf13HXodqEpby4uogs8zFMfYHhQfujalSrp3cDicluJANvHGHeIGJs842KdPSn45WE8YIRvVkDH5kUqVc3U+ETsdl/OW3cwkjYtHv5DpXvdo+OJQfiKVKmuylHcZ/eE1X1SIxJ9WW4NsA1Hs3ZrYSMxLsCSfOlSpoc6iYX6RnvESdzXgABpUqYgY8m6gmnV6UqVSSdiuTSpVcqf/Z"/>
          <p:cNvSpPr>
            <a:spLocks noChangeAspect="1" noChangeArrowheads="1"/>
          </p:cNvSpPr>
          <p:nvPr/>
        </p:nvSpPr>
        <p:spPr bwMode="auto">
          <a:xfrm>
            <a:off x="4304723" y="3978276"/>
            <a:ext cx="1952626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75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981" y="2"/>
            <a:ext cx="11956473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latin typeface="helevatica"/>
              </a:defRPr>
            </a:lvl1pPr>
          </a:lstStyle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DPR Feasibility Study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3399" y="655320"/>
            <a:ext cx="11140441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Perusal of </a:t>
            </a:r>
            <a:r>
              <a:rPr lang="en-I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Feebate</a:t>
            </a:r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 Programmes of </a:t>
            </a:r>
            <a:r>
              <a:rPr lang="en-I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Govt</a:t>
            </a:r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 to facilitate additional revenue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Restructuring Business model to include ZEV Credit Structure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ZEV Evaluation Study and Review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EV Ecosystem Incentive Study-Electricity, Vehicle, EV Utility(Parking, Lane, First/ Last mile connectivity &amp; Fare Rebate) &amp; EV Infrastructure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Institutional Framework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evatica"/>
                <a:cs typeface="Arial" panose="020B0604020202020204" pitchFamily="34" charset="0"/>
              </a:rPr>
              <a:t>On Board ITS Deployment</a:t>
            </a:r>
          </a:p>
          <a:p>
            <a:pPr marL="3429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latin typeface="helevatica"/>
            </a:endParaRPr>
          </a:p>
          <a:p>
            <a:pPr marL="3429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IN" sz="2400" dirty="0">
              <a:solidFill>
                <a:schemeClr val="tx1">
                  <a:lumMod val="65000"/>
                  <a:lumOff val="35000"/>
                </a:schemeClr>
              </a:solidFill>
              <a:latin typeface="helevatic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I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elevatica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elevatic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69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3734</TotalTime>
  <Words>1229</Words>
  <Application>Microsoft Office PowerPoint</Application>
  <PresentationFormat>Custom</PresentationFormat>
  <Paragraphs>251</Paragraphs>
  <Slides>25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Steps…………….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Rupam Singh</dc:creator>
  <cp:lastModifiedBy>A Pradeep Ram</cp:lastModifiedBy>
  <cp:revision>150</cp:revision>
  <cp:lastPrinted>2017-12-22T05:22:18Z</cp:lastPrinted>
  <dcterms:created xsi:type="dcterms:W3CDTF">2017-08-23T10:50:58Z</dcterms:created>
  <dcterms:modified xsi:type="dcterms:W3CDTF">2018-01-23T13:31:05Z</dcterms:modified>
</cp:coreProperties>
</file>